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23"/>
  </p:notesMasterIdLst>
  <p:sldIdLst>
    <p:sldId id="396" r:id="rId2"/>
    <p:sldId id="397" r:id="rId3"/>
    <p:sldId id="398" r:id="rId4"/>
    <p:sldId id="399" r:id="rId5"/>
    <p:sldId id="400" r:id="rId6"/>
    <p:sldId id="401" r:id="rId7"/>
    <p:sldId id="402" r:id="rId8"/>
    <p:sldId id="403" r:id="rId9"/>
    <p:sldId id="404" r:id="rId10"/>
    <p:sldId id="405" r:id="rId11"/>
    <p:sldId id="406" r:id="rId12"/>
    <p:sldId id="417" r:id="rId13"/>
    <p:sldId id="408" r:id="rId14"/>
    <p:sldId id="409" r:id="rId15"/>
    <p:sldId id="410" r:id="rId16"/>
    <p:sldId id="411" r:id="rId17"/>
    <p:sldId id="412" r:id="rId18"/>
    <p:sldId id="413" r:id="rId19"/>
    <p:sldId id="414" r:id="rId20"/>
    <p:sldId id="415" r:id="rId21"/>
    <p:sldId id="41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022" autoAdjust="0"/>
    <p:restoredTop sz="92743"/>
  </p:normalViewPr>
  <p:slideViewPr>
    <p:cSldViewPr snapToGrid="0" snapToObjects="1">
      <p:cViewPr varScale="1">
        <p:scale>
          <a:sx n="73" d="100"/>
          <a:sy n="73" d="100"/>
        </p:scale>
        <p:origin x="66" y="318"/>
      </p:cViewPr>
      <p:guideLst/>
    </p:cSldViewPr>
  </p:slideViewPr>
  <p:notesTextViewPr>
    <p:cViewPr>
      <p:scale>
        <a:sx n="1" d="1"/>
        <a:sy n="1" d="1"/>
      </p:scale>
      <p:origin x="0" y="0"/>
    </p:cViewPr>
  </p:notesTextViewPr>
  <p:notesViewPr>
    <p:cSldViewPr snapToGrid="0" snapToObjects="1">
      <p:cViewPr varScale="1">
        <p:scale>
          <a:sx n="93" d="100"/>
          <a:sy n="93" d="100"/>
        </p:scale>
        <p:origin x="378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3136A-163C-4642-8AE1-970D1CDC29C1}" type="datetimeFigureOut">
              <a:rPr lang="en-US" smtClean="0"/>
              <a:t>2/25/2019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ADBDDF-FD2F-E24A-BD49-68AD749AF181}" type="slidenum">
              <a:rPr lang="en-US" smtClean="0"/>
              <a:t>‹#›</a:t>
            </a:fld>
            <a:endParaRPr lang="en-US"/>
          </a:p>
        </p:txBody>
      </p:sp>
    </p:spTree>
    <p:extLst>
      <p:ext uri="{BB962C8B-B14F-4D97-AF65-F5344CB8AC3E}">
        <p14:creationId xmlns:p14="http://schemas.microsoft.com/office/powerpoint/2010/main" val="1200902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ADBDDF-FD2F-E24A-BD49-68AD749AF181}" type="slidenum">
              <a:rPr lang="en-US" smtClean="0"/>
              <a:t>2</a:t>
            </a:fld>
            <a:endParaRPr lang="en-US"/>
          </a:p>
        </p:txBody>
      </p:sp>
    </p:spTree>
    <p:extLst>
      <p:ext uri="{BB962C8B-B14F-4D97-AF65-F5344CB8AC3E}">
        <p14:creationId xmlns:p14="http://schemas.microsoft.com/office/powerpoint/2010/main" val="4266657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2/25/2019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220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1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normAutofit/>
          </a:bodyPr>
          <a:lstStyle>
            <a:lvl1pPr marL="342900" indent="-342900">
              <a:lnSpc>
                <a:spcPct val="100000"/>
              </a:lnSpc>
              <a:spcBef>
                <a:spcPts val="1200"/>
              </a:spcBef>
              <a:spcAft>
                <a:spcPts val="0"/>
              </a:spcAft>
              <a:buFont typeface="Wingdings" panose="05000000000000000000" pitchFamily="2" charset="2"/>
              <a:buChar char="§"/>
              <a:defRPr sz="2000"/>
            </a:lvl1pPr>
            <a:lvl2pPr marL="741363" indent="-285750">
              <a:lnSpc>
                <a:spcPct val="100000"/>
              </a:lnSpc>
              <a:spcBef>
                <a:spcPts val="0"/>
              </a:spcBef>
              <a:spcAft>
                <a:spcPts val="0"/>
              </a:spcAft>
              <a:buFont typeface="Arial" panose="020B0604020202020204" pitchFamily="34" charset="0"/>
              <a:buChar char="•"/>
              <a:defRPr sz="2000"/>
            </a:lvl2pPr>
            <a:lvl3pPr marL="741363" indent="-285750">
              <a:lnSpc>
                <a:spcPct val="100000"/>
              </a:lnSpc>
              <a:spcBef>
                <a:spcPts val="0"/>
              </a:spcBef>
              <a:spcAft>
                <a:spcPts val="0"/>
              </a:spcAft>
              <a:buFont typeface="Arial" panose="020B0604020202020204" pitchFamily="34" charset="0"/>
              <a:buChar char="•"/>
              <a:defRPr/>
            </a:lvl3pPr>
            <a:lvl4pPr marL="741363" indent="-285750">
              <a:lnSpc>
                <a:spcPct val="100000"/>
              </a:lnSpc>
              <a:spcBef>
                <a:spcPts val="0"/>
              </a:spcBef>
              <a:spcAft>
                <a:spcPts val="0"/>
              </a:spcAft>
              <a:buFont typeface="Arial" panose="020B0604020202020204" pitchFamily="34" charset="0"/>
              <a:buChar char="•"/>
              <a:defRPr/>
            </a:lvl4pPr>
            <a:lvl5pPr marL="741363" indent="-285750">
              <a:lnSpc>
                <a:spcPct val="100000"/>
              </a:lnSpc>
              <a:spcBef>
                <a:spcPts val="0"/>
              </a:spcBef>
              <a:spcAft>
                <a:spcPts val="0"/>
              </a:spcAft>
              <a:buFont typeface="Arial" panose="020B0604020202020204" pitchFamily="34" charset="0"/>
              <a:buChar char="•"/>
              <a:defRPr/>
            </a:lvl5pPr>
            <a:lvl6pPr marL="1157150" indent="-285750">
              <a:lnSpc>
                <a:spcPct val="100000"/>
              </a:lnSpc>
              <a:spcBef>
                <a:spcPts val="0"/>
              </a:spcBef>
              <a:spcAft>
                <a:spcPts val="0"/>
              </a:spcAft>
              <a:buFont typeface="Arial" panose="020B0604020202020204" pitchFamily="34" charset="0"/>
              <a:buChar char="•"/>
              <a:defRPr sz="2000"/>
            </a:lvl6pPr>
            <a:lvl7pPr marL="1482725" indent="-285750">
              <a:lnSpc>
                <a:spcPct val="100000"/>
              </a:lnSpc>
              <a:spcBef>
                <a:spcPts val="0"/>
              </a:spcBef>
              <a:spcAft>
                <a:spcPts val="0"/>
              </a:spcAft>
              <a:buFont typeface="Arial" panose="020B0604020202020204" pitchFamily="34" charset="0"/>
              <a:buChar char="•"/>
              <a:defRPr sz="2000"/>
            </a:lvl7pPr>
            <a:lvl8pPr marL="1771650" indent="-285750">
              <a:lnSpc>
                <a:spcPct val="100000"/>
              </a:lnSpc>
              <a:spcBef>
                <a:spcPts val="0"/>
              </a:spcBef>
              <a:spcAft>
                <a:spcPts val="0"/>
              </a:spcAft>
              <a:buFont typeface="Arial" panose="020B0604020202020204" pitchFamily="34" charset="0"/>
              <a:buChar char="•"/>
              <a:defRPr sz="2000"/>
            </a:lvl8pPr>
          </a:lstStyle>
          <a:p>
            <a:pPr lvl="0"/>
            <a:r>
              <a:rPr lang="en-US" dirty="0"/>
              <a:t>Click to edit Master text styles</a:t>
            </a:r>
          </a:p>
          <a:p>
            <a:pPr lvl="1"/>
            <a:r>
              <a:rPr lang="en-US" dirty="0"/>
              <a:t>Second level</a:t>
            </a:r>
          </a:p>
          <a:p>
            <a:pPr lvl="5"/>
            <a:r>
              <a:rPr lang="en-US" dirty="0"/>
              <a:t>Third level</a:t>
            </a:r>
          </a:p>
          <a:p>
            <a:pPr lvl="6"/>
            <a:r>
              <a:rPr lang="en-US" dirty="0"/>
              <a:t>Fourth level</a:t>
            </a:r>
          </a:p>
          <a:p>
            <a:pPr lvl="7"/>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Basic Electricity</a:t>
            </a:r>
          </a:p>
        </p:txBody>
      </p:sp>
    </p:spTree>
    <p:extLst>
      <p:ext uri="{BB962C8B-B14F-4D97-AF65-F5344CB8AC3E}">
        <p14:creationId xmlns:p14="http://schemas.microsoft.com/office/powerpoint/2010/main" val="424096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dirty="0"/>
              <a:t>Click to edit Master title style</a:t>
            </a:r>
          </a:p>
        </p:txBody>
      </p:sp>
      <p:sp>
        <p:nvSpPr>
          <p:cNvPr id="3" name="Content Placeholder 2"/>
          <p:cNvSpPr>
            <a:spLocks noGrp="1"/>
          </p:cNvSpPr>
          <p:nvPr>
            <p:ph idx="1"/>
          </p:nvPr>
        </p:nvSpPr>
        <p:spPr/>
        <p:txBody>
          <a:bodyPr/>
          <a:lstStyle>
            <a:lvl1pPr marL="285750" indent="-285750">
              <a:lnSpc>
                <a:spcPct val="100000"/>
              </a:lnSpc>
              <a:spcBef>
                <a:spcPts val="1200"/>
              </a:spcBef>
              <a:spcAft>
                <a:spcPts val="0"/>
              </a:spcAft>
              <a:buClr>
                <a:schemeClr val="tx1"/>
              </a:buClr>
              <a:buFont typeface="Arial" panose="020B0604020202020204" pitchFamily="34" charset="0"/>
              <a:buChar char="•"/>
              <a:defRPr sz="2000"/>
            </a:lvl1pPr>
            <a:lvl2pPr marL="631825" indent="-182563">
              <a:lnSpc>
                <a:spcPct val="100000"/>
              </a:lnSpc>
              <a:spcBef>
                <a:spcPts val="0"/>
              </a:spcBef>
              <a:spcAft>
                <a:spcPts val="0"/>
              </a:spcAft>
              <a:defRPr/>
            </a:lvl2pPr>
            <a:lvl3pPr marL="860425" indent="-182563">
              <a:lnSpc>
                <a:spcPct val="100000"/>
              </a:lnSpc>
              <a:spcBef>
                <a:spcPts val="0"/>
              </a:spcBef>
              <a:spcAft>
                <a:spcPts val="0"/>
              </a:spcAft>
              <a:defRPr/>
            </a:lvl3pPr>
            <a:lvl4pPr marL="1143000" indent="-182563">
              <a:lnSpc>
                <a:spcPct val="100000"/>
              </a:lnSpc>
              <a:spcBef>
                <a:spcPts val="0"/>
              </a:spcBef>
              <a:spcAft>
                <a:spcPts val="0"/>
              </a:spcAft>
              <a:defRPr/>
            </a:lvl4pPr>
            <a:lvl5pPr marL="1371600" indent="-182563">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0" y="6459785"/>
            <a:ext cx="2472271" cy="365125"/>
          </a:xfrm>
        </p:spPr>
        <p:txBody>
          <a:bodyPr/>
          <a:lstStyle/>
          <a:p>
            <a:r>
              <a:rPr lang="en-US" dirty="0"/>
              <a:t>© 2017/2018</a:t>
            </a:r>
          </a:p>
        </p:txBody>
      </p:sp>
      <p:sp>
        <p:nvSpPr>
          <p:cNvPr id="6" name="Slide Number Placeholder 5"/>
          <p:cNvSpPr>
            <a:spLocks noGrp="1"/>
          </p:cNvSpPr>
          <p:nvPr>
            <p:ph type="sldNum" sz="quarter" idx="12"/>
          </p:nvPr>
        </p:nvSpPr>
        <p:spPr>
          <a:xfrm>
            <a:off x="10804227" y="6459785"/>
            <a:ext cx="1312025" cy="365125"/>
          </a:xfrm>
        </p:spPr>
        <p:txBody>
          <a:bodyPr/>
          <a:lstStyle/>
          <a:p>
            <a:fld id="{6113E31D-E2AB-40D1-8B51-AFA5AFEF393A}" type="slidenum">
              <a:rPr lang="en-US" dirty="0"/>
              <a:t>‹#›</a:t>
            </a:fld>
            <a:endParaRPr lang="en-US" dirty="0"/>
          </a:p>
        </p:txBody>
      </p:sp>
    </p:spTree>
    <p:extLst>
      <p:ext uri="{BB962C8B-B14F-4D97-AF65-F5344CB8AC3E}">
        <p14:creationId xmlns:p14="http://schemas.microsoft.com/office/powerpoint/2010/main" val="32361111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98602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339108"/>
            <a:ext cx="10058400" cy="4529986"/>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2/25/2019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275836"/>
            <a:ext cx="996696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9453083"/>
      </p:ext>
    </p:extLst>
  </p:cSld>
  <p:clrMap bg1="lt1" tx1="dk1" bg2="lt2" tx2="dk2" accent1="accent1" accent2="accent2" accent3="accent3" accent4="accent4" accent5="accent5" accent6="accent6" hlink="hlink" folHlink="folHlink"/>
  <p:sldLayoutIdLst>
    <p:sldLayoutId id="2147483662" r:id="rId1"/>
    <p:sldLayoutId id="2147483673" r:id="rId2"/>
    <p:sldLayoutId id="2147483682" r:id="rId3"/>
  </p:sldLayoutIdLst>
  <p:hf sldNum="0" hdr="0" ftr="0" dt="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0"/>
        </a:spcBef>
        <a:spcAft>
          <a:spcPts val="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Basic Electricity </a:t>
            </a:r>
          </a:p>
        </p:txBody>
      </p:sp>
      <p:sp>
        <p:nvSpPr>
          <p:cNvPr id="3" name="Subtitle 2"/>
          <p:cNvSpPr>
            <a:spLocks noGrp="1"/>
          </p:cNvSpPr>
          <p:nvPr>
            <p:ph type="subTitle" idx="1"/>
          </p:nvPr>
        </p:nvSpPr>
        <p:spPr/>
        <p:txBody>
          <a:bodyPr/>
          <a:lstStyle/>
          <a:p>
            <a:r>
              <a:rPr lang="en-US" dirty="0"/>
              <a:t>Basic electrical </a:t>
            </a:r>
            <a:r>
              <a:rPr lang="en-US"/>
              <a:t>concepts </a:t>
            </a:r>
            <a:endParaRPr lang="en-US" dirty="0"/>
          </a:p>
        </p:txBody>
      </p:sp>
      <p:pic>
        <p:nvPicPr>
          <p:cNvPr id="4" name="Shape 98"/>
          <p:cNvPicPr preferRelativeResize="0"/>
          <p:nvPr/>
        </p:nvPicPr>
        <p:blipFill rotWithShape="1">
          <a:blip r:embed="rId2">
            <a:alphaModFix/>
          </a:blip>
          <a:srcRect/>
          <a:stretch/>
        </p:blipFill>
        <p:spPr>
          <a:xfrm>
            <a:off x="11099802" y="6463634"/>
            <a:ext cx="938213" cy="344486"/>
          </a:xfrm>
          <a:prstGeom prst="rect">
            <a:avLst/>
          </a:prstGeom>
          <a:noFill/>
          <a:ln>
            <a:noFill/>
          </a:ln>
        </p:spPr>
      </p:pic>
      <p:sp>
        <p:nvSpPr>
          <p:cNvPr id="5" name="Shape 99"/>
          <p:cNvSpPr txBox="1"/>
          <p:nvPr/>
        </p:nvSpPr>
        <p:spPr>
          <a:xfrm>
            <a:off x="7596554" y="6374478"/>
            <a:ext cx="3305908" cy="442607"/>
          </a:xfrm>
          <a:prstGeom prst="rect">
            <a:avLst/>
          </a:prstGeom>
          <a:noFill/>
          <a:ln>
            <a:noFill/>
          </a:ln>
        </p:spPr>
        <p:txBody>
          <a:bodyPr lIns="91425" tIns="45700" rIns="91425" bIns="45700" anchor="t" anchorCtr="0">
            <a:noAutofit/>
          </a:bodyPr>
          <a:lstStyle/>
          <a:p>
            <a:pPr marL="0" marR="0" lvl="0" indent="0" algn="r" rtl="0">
              <a:spcBef>
                <a:spcPts val="0"/>
              </a:spcBef>
              <a:spcAft>
                <a:spcPts val="0"/>
              </a:spcAft>
              <a:buSzPct val="25000"/>
              <a:buNone/>
            </a:pPr>
            <a:r>
              <a:rPr lang="en-US" sz="1000" b="0" i="1" u="none" strike="noStrike" cap="none" baseline="0" dirty="0">
                <a:solidFill>
                  <a:srgbClr val="FFFFFF"/>
                </a:solidFill>
                <a:latin typeface="Arial"/>
                <a:ea typeface="Arial"/>
                <a:cs typeface="Arial"/>
                <a:sym typeface="Arial"/>
              </a:rPr>
              <a:t>Except where otherwise noted these materials </a:t>
            </a:r>
            <a:br>
              <a:rPr lang="en-US" sz="1000" b="0" i="1" u="none" strike="noStrike" cap="none" baseline="0" dirty="0">
                <a:solidFill>
                  <a:srgbClr val="FFFFFF"/>
                </a:solidFill>
                <a:latin typeface="Arial"/>
                <a:ea typeface="Arial"/>
                <a:cs typeface="Arial"/>
                <a:sym typeface="Arial"/>
              </a:rPr>
            </a:br>
            <a:r>
              <a:rPr lang="en-US" sz="1000" b="0" i="1" u="none" strike="noStrike" cap="none" baseline="0" dirty="0">
                <a:solidFill>
                  <a:srgbClr val="FFFFFF"/>
                </a:solidFill>
                <a:latin typeface="Arial"/>
                <a:ea typeface="Arial"/>
                <a:cs typeface="Arial"/>
                <a:sym typeface="Arial"/>
              </a:rPr>
              <a:t>are licensed Creative Commons Attribution 4.0 (CC BY)</a:t>
            </a:r>
          </a:p>
        </p:txBody>
      </p:sp>
    </p:spTree>
    <p:extLst>
      <p:ext uri="{BB962C8B-B14F-4D97-AF65-F5344CB8AC3E}">
        <p14:creationId xmlns:p14="http://schemas.microsoft.com/office/powerpoint/2010/main" val="691032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the Circuit</a:t>
            </a:r>
          </a:p>
        </p:txBody>
      </p:sp>
      <p:sp>
        <p:nvSpPr>
          <p:cNvPr id="3" name="Content Placeholder 2"/>
          <p:cNvSpPr>
            <a:spLocks noGrp="1"/>
          </p:cNvSpPr>
          <p:nvPr>
            <p:ph idx="1"/>
          </p:nvPr>
        </p:nvSpPr>
        <p:spPr>
          <a:xfrm>
            <a:off x="4938146" y="-1044202"/>
            <a:ext cx="7511350" cy="6027618"/>
          </a:xfrm>
        </p:spPr>
        <p:txBody>
          <a:bodyPr/>
          <a:lstStyle/>
          <a:p>
            <a:r>
              <a:rPr lang="en-US" dirty="0"/>
              <a:t>A practical circuit contains the four following characteristics:</a:t>
            </a:r>
          </a:p>
          <a:p>
            <a:pPr lvl="1">
              <a:spcBef>
                <a:spcPts val="600"/>
              </a:spcBef>
            </a:pPr>
            <a:r>
              <a:rPr lang="en-US" dirty="0"/>
              <a:t>Load:  A load consumes power</a:t>
            </a:r>
          </a:p>
          <a:p>
            <a:pPr lvl="1">
              <a:spcBef>
                <a:spcPts val="600"/>
              </a:spcBef>
            </a:pPr>
            <a:r>
              <a:rPr lang="en-US" dirty="0"/>
              <a:t>A switch to control load for safety</a:t>
            </a:r>
          </a:p>
          <a:p>
            <a:pPr lvl="1">
              <a:spcBef>
                <a:spcPts val="600"/>
              </a:spcBef>
            </a:pPr>
            <a:r>
              <a:rPr lang="en-US" dirty="0"/>
              <a:t>Power supply:  Photovoltaic source to produce potential</a:t>
            </a:r>
          </a:p>
          <a:p>
            <a:pPr lvl="1">
              <a:spcBef>
                <a:spcPts val="600"/>
              </a:spcBef>
            </a:pPr>
            <a:r>
              <a:rPr lang="en-US" dirty="0"/>
              <a:t>A path for electrons to flow - Wires in the circuit</a:t>
            </a:r>
          </a:p>
        </p:txBody>
      </p:sp>
      <p:pic>
        <p:nvPicPr>
          <p:cNvPr id="6" name="Picture 5"/>
          <p:cNvPicPr>
            <a:picLocks noChangeAspect="1"/>
          </p:cNvPicPr>
          <p:nvPr/>
        </p:nvPicPr>
        <p:blipFill>
          <a:blip r:embed="rId2"/>
          <a:stretch>
            <a:fillRect/>
          </a:stretch>
        </p:blipFill>
        <p:spPr>
          <a:xfrm>
            <a:off x="4534035" y="1606731"/>
            <a:ext cx="6686601" cy="4242255"/>
          </a:xfrm>
          <a:prstGeom prst="rect">
            <a:avLst/>
          </a:prstGeom>
        </p:spPr>
      </p:pic>
      <p:sp>
        <p:nvSpPr>
          <p:cNvPr id="7" name="TextBox 6">
            <a:extLst>
              <a:ext uri="{FF2B5EF4-FFF2-40B4-BE49-F238E27FC236}">
                <a16:creationId xmlns:a16="http://schemas.microsoft.com/office/drawing/2014/main" id="{42246E65-A80A-8444-8D68-A680C05BB749}"/>
              </a:ext>
            </a:extLst>
          </p:cNvPr>
          <p:cNvSpPr txBox="1"/>
          <p:nvPr/>
        </p:nvSpPr>
        <p:spPr>
          <a:xfrm>
            <a:off x="5422258" y="5848986"/>
            <a:ext cx="5798378" cy="276999"/>
          </a:xfrm>
          <a:prstGeom prst="rect">
            <a:avLst/>
          </a:prstGeom>
          <a:noFill/>
        </p:spPr>
        <p:txBody>
          <a:bodyPr wrap="square" rtlCol="0">
            <a:spAutoFit/>
          </a:bodyPr>
          <a:lstStyle/>
          <a:p>
            <a:r>
              <a:rPr lang="en-US" sz="1200" dirty="0" smtClean="0"/>
              <a:t>Northeast Iowa Community College [CC BY 4.0]</a:t>
            </a:r>
            <a:endParaRPr lang="en-US" sz="1200" dirty="0"/>
          </a:p>
        </p:txBody>
      </p:sp>
    </p:spTree>
    <p:extLst>
      <p:ext uri="{BB962C8B-B14F-4D97-AF65-F5344CB8AC3E}">
        <p14:creationId xmlns:p14="http://schemas.microsoft.com/office/powerpoint/2010/main" val="1248492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Ohm’s Law</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Ohm’s Law</a:t>
                </a:r>
              </a:p>
              <a:p>
                <a:pPr lvl="1"/>
                <a:r>
                  <a:rPr lang="en-US" dirty="0"/>
                  <a:t>It requires one volt to push one amp of current through one ohm of resistance in a DC circuit.</a:t>
                </a:r>
              </a:p>
              <a:p>
                <a:pPr lvl="1"/>
                <a:r>
                  <a:rPr lang="en-US" dirty="0"/>
                  <a:t>It is a proportion that shows how voltage (V), current (I) and resistance (R) are related in a circuit.</a:t>
                </a:r>
              </a:p>
              <a:p>
                <a:pPr lvl="1"/>
                <a:endParaRPr lang="en-US" dirty="0"/>
              </a:p>
              <a:p>
                <a:pPr marL="201168" lvl="1" indent="0" algn="ctr">
                  <a:buNone/>
                </a:pPr>
                <a14:m>
                  <m:oMathPara xmlns:m="http://schemas.openxmlformats.org/officeDocument/2006/math">
                    <m:oMathParaPr>
                      <m:jc m:val="centerGroup"/>
                    </m:oMathParaPr>
                    <m:oMath xmlns:m="http://schemas.openxmlformats.org/officeDocument/2006/math">
                      <m:r>
                        <a:rPr lang="en-US" smtClean="0">
                          <a:latin typeface="Cambria Math" charset="0"/>
                        </a:rPr>
                        <m:t>𝑉</m:t>
                      </m:r>
                      <m:r>
                        <a:rPr lang="en-US" smtClean="0">
                          <a:latin typeface="Cambria Math" charset="0"/>
                        </a:rPr>
                        <m:t>=</m:t>
                      </m:r>
                      <m:r>
                        <a:rPr lang="en-US" smtClean="0">
                          <a:latin typeface="Cambria Math" charset="0"/>
                        </a:rPr>
                        <m:t>𝐼</m:t>
                      </m:r>
                      <m:r>
                        <a:rPr lang="en-US" smtClean="0">
                          <a:latin typeface="Cambria Math" charset="0"/>
                        </a:rPr>
                        <m:t> </m:t>
                      </m:r>
                      <m:r>
                        <a:rPr lang="en-US" smtClean="0">
                          <a:latin typeface="Cambria Math" charset="0"/>
                        </a:rPr>
                        <m:t>𝑥</m:t>
                      </m:r>
                      <m:r>
                        <a:rPr lang="en-US" smtClean="0">
                          <a:latin typeface="Cambria Math" charset="0"/>
                        </a:rPr>
                        <m:t> </m:t>
                      </m:r>
                      <m:r>
                        <m:rPr>
                          <m:sty m:val="p"/>
                        </m:rPr>
                        <a:rPr lang="en-US" b="0" i="0" smtClean="0">
                          <a:latin typeface="Cambria Math" charset="0"/>
                        </a:rPr>
                        <m:t>R</m:t>
                      </m:r>
                    </m:oMath>
                  </m:oMathPara>
                </a14:m>
                <a:endParaRPr lang="en-US" dirty="0"/>
              </a:p>
              <a:p>
                <a:pPr marL="201168" lvl="1" indent="0" algn="ctr">
                  <a:buNone/>
                </a:pPr>
                <a:endParaRPr lang="en-US" dirty="0"/>
              </a:p>
              <a:p>
                <a:pPr marL="201168" lvl="1" indent="0" algn="ctr">
                  <a:buNone/>
                </a:pPr>
                <a14:m>
                  <m:oMathPara xmlns:m="http://schemas.openxmlformats.org/officeDocument/2006/math">
                    <m:oMathParaPr>
                      <m:jc m:val="centerGroup"/>
                    </m:oMathParaPr>
                    <m:oMath xmlns:m="http://schemas.openxmlformats.org/officeDocument/2006/math">
                      <m:r>
                        <a:rPr lang="en-US" smtClean="0">
                          <a:latin typeface="Cambria Math" charset="0"/>
                        </a:rPr>
                        <m:t>𝐼</m:t>
                      </m:r>
                      <m:r>
                        <a:rPr lang="en-US" smtClean="0">
                          <a:latin typeface="Cambria Math" charset="0"/>
                        </a:rPr>
                        <m:t>=</m:t>
                      </m:r>
                      <m:f>
                        <m:fPr>
                          <m:ctrlPr>
                            <a:rPr lang="en-US" i="1" smtClean="0">
                              <a:latin typeface="Cambria Math" panose="02040503050406030204" pitchFamily="18" charset="0"/>
                            </a:rPr>
                          </m:ctrlPr>
                        </m:fPr>
                        <m:num>
                          <m:r>
                            <a:rPr lang="en-US" smtClean="0">
                              <a:latin typeface="Cambria Math" charset="0"/>
                            </a:rPr>
                            <m:t>𝑉</m:t>
                          </m:r>
                        </m:num>
                        <m:den>
                          <m:r>
                            <a:rPr lang="en-US" smtClean="0">
                              <a:latin typeface="Cambria Math" charset="0"/>
                            </a:rPr>
                            <m:t>𝑅</m:t>
                          </m:r>
                        </m:den>
                      </m:f>
                    </m:oMath>
                  </m:oMathPara>
                </a14:m>
                <a:endParaRPr lang="en-US" dirty="0"/>
              </a:p>
              <a:p>
                <a:pPr marL="201168" lvl="1" indent="0" algn="ctr">
                  <a:buNone/>
                </a:pPr>
                <a:endParaRPr lang="en-US" dirty="0"/>
              </a:p>
              <a:p>
                <a:pPr marL="201168" lvl="1" indent="0" algn="ctr">
                  <a:buNone/>
                </a:pPr>
                <a14:m>
                  <m:oMathPara xmlns:m="http://schemas.openxmlformats.org/officeDocument/2006/math">
                    <m:oMathParaPr>
                      <m:jc m:val="centerGroup"/>
                    </m:oMathParaPr>
                    <m:oMath xmlns:m="http://schemas.openxmlformats.org/officeDocument/2006/math">
                      <m:r>
                        <a:rPr lang="en-US" smtClean="0">
                          <a:latin typeface="Cambria Math" charset="0"/>
                        </a:rPr>
                        <m:t>𝑅</m:t>
                      </m:r>
                      <m:r>
                        <a:rPr lang="en-US" smtClean="0">
                          <a:latin typeface="Cambria Math" charset="0"/>
                        </a:rPr>
                        <m:t>=</m:t>
                      </m:r>
                      <m:f>
                        <m:fPr>
                          <m:ctrlPr>
                            <a:rPr lang="en-US" i="1" smtClean="0">
                              <a:latin typeface="Cambria Math" panose="02040503050406030204" pitchFamily="18" charset="0"/>
                            </a:rPr>
                          </m:ctrlPr>
                        </m:fPr>
                        <m:num>
                          <m:r>
                            <a:rPr lang="en-US" smtClean="0">
                              <a:latin typeface="Cambria Math" charset="0"/>
                            </a:rPr>
                            <m:t>𝑉</m:t>
                          </m:r>
                        </m:num>
                        <m:den>
                          <m:r>
                            <a:rPr lang="en-US" smtClean="0">
                              <a:latin typeface="Cambria Math" charset="0"/>
                            </a:rPr>
                            <m:t>𝐼</m:t>
                          </m:r>
                        </m:den>
                      </m:f>
                    </m:oMath>
                  </m:oMathPara>
                </a14:m>
                <a:endParaRPr lang="en-US" dirty="0"/>
              </a:p>
              <a:p>
                <a:r>
                  <a:rPr lang="en-US" dirty="0"/>
                  <a:t>Examples: </a:t>
                </a:r>
              </a:p>
              <a:p>
                <a:pPr algn="ctr"/>
                <a14:m>
                  <m:oMath xmlns:m="http://schemas.openxmlformats.org/officeDocument/2006/math">
                    <m:r>
                      <a:rPr lang="en-US" smtClean="0">
                        <a:latin typeface="Cambria Math" charset="0"/>
                      </a:rPr>
                      <m:t>𝑉</m:t>
                    </m:r>
                    <m:r>
                      <a:rPr lang="en-US" smtClean="0">
                        <a:latin typeface="Cambria Math" charset="0"/>
                      </a:rPr>
                      <m:t>=12</m:t>
                    </m:r>
                    <m:r>
                      <a:rPr lang="en-US" smtClean="0">
                        <a:latin typeface="Cambria Math" charset="0"/>
                      </a:rPr>
                      <m:t>𝑉</m:t>
                    </m:r>
                    <m:r>
                      <a:rPr lang="en-US" smtClean="0">
                        <a:latin typeface="Cambria Math" charset="0"/>
                      </a:rPr>
                      <m:t>, </m:t>
                    </m:r>
                    <m:r>
                      <a:rPr lang="en-US" smtClean="0">
                        <a:latin typeface="Cambria Math" charset="0"/>
                      </a:rPr>
                      <m:t>𝑅</m:t>
                    </m:r>
                    <m:r>
                      <a:rPr lang="en-US" smtClean="0">
                        <a:latin typeface="Cambria Math" charset="0"/>
                      </a:rPr>
                      <m:t>=3</m:t>
                    </m:r>
                    <m:r>
                      <a:rPr lang="en-US" smtClean="0">
                        <a:latin typeface="Cambria Math" charset="0"/>
                      </a:rPr>
                      <m:t>𝑜h𝑚𝑠</m:t>
                    </m:r>
                    <m:r>
                      <a:rPr lang="en-US" b="0" i="0" smtClean="0">
                        <a:latin typeface="Cambria Math" panose="02040503050406030204" pitchFamily="18" charset="0"/>
                      </a:rPr>
                      <m:t> </m:t>
                    </m:r>
                    <m:r>
                      <m:rPr>
                        <m:sty m:val="p"/>
                      </m:rPr>
                      <a:rPr lang="en-US" b="0" i="0" smtClean="0">
                        <a:latin typeface="Cambria Math" panose="02040503050406030204" pitchFamily="18" charset="0"/>
                      </a:rPr>
                      <m:t>then</m:t>
                    </m:r>
                  </m:oMath>
                </a14:m>
                <a:endParaRPr lang="en-US" dirty="0"/>
              </a:p>
              <a:p>
                <a:pPr algn="ctr"/>
                <a14:m>
                  <m:oMath xmlns:m="http://schemas.openxmlformats.org/officeDocument/2006/math">
                    <m:r>
                      <a:rPr lang="en-US" smtClean="0">
                        <a:latin typeface="Cambria Math" charset="0"/>
                      </a:rPr>
                      <m:t>𝐼</m:t>
                    </m:r>
                    <m:r>
                      <a:rPr lang="en-US" smtClean="0">
                        <a:latin typeface="Cambria Math" charset="0"/>
                      </a:rPr>
                      <m:t>= ?</m:t>
                    </m:r>
                    <m:f>
                      <m:fPr>
                        <m:ctrlPr>
                          <a:rPr lang="en-US" i="1" smtClean="0">
                            <a:latin typeface="Cambria Math" panose="02040503050406030204" pitchFamily="18" charset="0"/>
                          </a:rPr>
                        </m:ctrlPr>
                      </m:fPr>
                      <m:num>
                        <m:r>
                          <a:rPr lang="en-US" smtClean="0">
                            <a:latin typeface="Cambria Math" charset="0"/>
                          </a:rPr>
                          <m:t>12</m:t>
                        </m:r>
                        <m:r>
                          <a:rPr lang="en-US" smtClean="0">
                            <a:latin typeface="Cambria Math" charset="0"/>
                          </a:rPr>
                          <m:t>𝑉</m:t>
                        </m:r>
                      </m:num>
                      <m:den>
                        <m:r>
                          <a:rPr lang="en-US" smtClean="0">
                            <a:latin typeface="Cambria Math" charset="0"/>
                          </a:rPr>
                          <m:t>3</m:t>
                        </m:r>
                        <m:r>
                          <a:rPr lang="en-US" smtClean="0">
                            <a:latin typeface="Cambria Math" charset="0"/>
                          </a:rPr>
                          <m:t>𝑜h𝑚𝑠</m:t>
                        </m:r>
                      </m:den>
                    </m:f>
                    <m:r>
                      <a:rPr lang="en-US" smtClean="0">
                        <a:latin typeface="Cambria Math" charset="0"/>
                      </a:rPr>
                      <m:t>=4 </m:t>
                    </m:r>
                    <m:r>
                      <a:rPr lang="en-US" smtClean="0">
                        <a:latin typeface="Cambria Math" charset="0"/>
                      </a:rPr>
                      <m:t>𝑎𝑚𝑝𝑠</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812" t="-607"/>
                </a:stretch>
              </a:blipFill>
            </p:spPr>
            <p:txBody>
              <a:bodyPr/>
              <a:lstStyle/>
              <a:p>
                <a:r>
                  <a:rPr lang="en-US">
                    <a:noFill/>
                  </a:rPr>
                  <a:t> </a:t>
                </a:r>
              </a:p>
            </p:txBody>
          </p:sp>
        </mc:Fallback>
      </mc:AlternateContent>
    </p:spTree>
    <p:extLst>
      <p:ext uri="{BB962C8B-B14F-4D97-AF65-F5344CB8AC3E}">
        <p14:creationId xmlns:p14="http://schemas.microsoft.com/office/powerpoint/2010/main" val="346766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7AE42-64D3-40EB-9C97-9564B346A7DB}"/>
              </a:ext>
            </a:extLst>
          </p:cNvPr>
          <p:cNvSpPr>
            <a:spLocks noGrp="1"/>
          </p:cNvSpPr>
          <p:nvPr>
            <p:ph type="title"/>
          </p:nvPr>
        </p:nvSpPr>
        <p:spPr/>
        <p:txBody>
          <a:bodyPr/>
          <a:lstStyle/>
          <a:p>
            <a:r>
              <a:rPr lang="en-US" dirty="0"/>
              <a:t>Identifying the Equation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64D693A6-1E19-4616-A8BC-4B76261774ED}"/>
                  </a:ext>
                </a:extLst>
              </p:cNvPr>
              <p:cNvSpPr>
                <a:spLocks noGrp="1"/>
              </p:cNvSpPr>
              <p:nvPr>
                <p:ph idx="1"/>
              </p:nvPr>
            </p:nvSpPr>
            <p:spPr>
              <a:xfrm>
                <a:off x="4176146" y="290649"/>
                <a:ext cx="7511350" cy="6027618"/>
              </a:xfrm>
            </p:spPr>
            <p:txBody>
              <a:bodyPr/>
              <a:lstStyle/>
              <a:p>
                <a:r>
                  <a:rPr lang="en-US" dirty="0"/>
                  <a:t>The chart is divided into four sections with formulas that can be utilized.</a:t>
                </a:r>
              </a:p>
              <a:p>
                <a:pPr lvl="1"/>
                <a:r>
                  <a:rPr lang="en-US" dirty="0"/>
                  <a:t>Power (P)</a:t>
                </a:r>
              </a:p>
              <a:p>
                <a:pPr lvl="1"/>
                <a:r>
                  <a:rPr lang="en-US" dirty="0"/>
                  <a:t>Resistance (R)</a:t>
                </a:r>
              </a:p>
              <a:p>
                <a:pPr lvl="1"/>
                <a:r>
                  <a:rPr lang="en-US" dirty="0"/>
                  <a:t>Voltage (V)</a:t>
                </a:r>
              </a:p>
              <a:p>
                <a:pPr lvl="1"/>
                <a:r>
                  <a:rPr lang="en-US" dirty="0"/>
                  <a:t>Current (I)</a:t>
                </a:r>
              </a:p>
              <a:p>
                <a:r>
                  <a:rPr lang="en-US" dirty="0"/>
                  <a:t>Example:  If the power is 180 watts and the voltage is 40 volts, then the formula we need to calculate current is:</a:t>
                </a:r>
                <a:endParaRPr lang="en-US" sz="400" dirty="0"/>
              </a:p>
              <a:p>
                <a:endParaRPr lang="en-US" sz="400" dirty="0"/>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𝐼</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𝑃</m:t>
                          </m:r>
                        </m:num>
                        <m:den>
                          <m:r>
                            <a:rPr lang="en-US" i="1">
                              <a:latin typeface="Cambria Math" panose="02040503050406030204" pitchFamily="18" charset="0"/>
                            </a:rPr>
                            <m:t>𝐸</m:t>
                          </m:r>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180</m:t>
                          </m:r>
                        </m:num>
                        <m:den>
                          <m:r>
                            <a:rPr lang="en-US" i="1">
                              <a:latin typeface="Cambria Math" panose="02040503050406030204" pitchFamily="18" charset="0"/>
                            </a:rPr>
                            <m:t>40</m:t>
                          </m:r>
                        </m:den>
                      </m:f>
                      <m:r>
                        <a:rPr lang="en-US" i="1">
                          <a:latin typeface="Cambria Math" panose="02040503050406030204" pitchFamily="18" charset="0"/>
                        </a:rPr>
                        <m:t>=4.5 </m:t>
                      </m:r>
                      <m:r>
                        <a:rPr lang="en-US" i="1">
                          <a:latin typeface="Cambria Math" panose="02040503050406030204" pitchFamily="18" charset="0"/>
                        </a:rPr>
                        <m:t>𝐴𝑚𝑝𝑠</m:t>
                      </m:r>
                    </m:oMath>
                  </m:oMathPara>
                </a14:m>
                <a:endParaRPr lang="en-US" dirty="0"/>
              </a:p>
              <a:p>
                <a:pPr marL="0" indent="0">
                  <a:buNone/>
                </a:pPr>
                <a:endParaRPr lang="en-US" dirty="0"/>
              </a:p>
            </p:txBody>
          </p:sp>
        </mc:Choice>
        <mc:Fallback>
          <p:sp>
            <p:nvSpPr>
              <p:cNvPr id="3" name="Content Placeholder 2">
                <a:extLst>
                  <a:ext uri="{FF2B5EF4-FFF2-40B4-BE49-F238E27FC236}">
                    <a16:creationId xmlns:a16="http://schemas.microsoft.com/office/drawing/2014/main" id="{64D693A6-1E19-4616-A8BC-4B76261774ED}"/>
                  </a:ext>
                </a:extLst>
              </p:cNvPr>
              <p:cNvSpPr>
                <a:spLocks noGrp="1" noRot="1" noChangeAspect="1" noMove="1" noResize="1" noEditPoints="1" noAdjustHandles="1" noChangeArrowheads="1" noChangeShapeType="1" noTextEdit="1"/>
              </p:cNvSpPr>
              <p:nvPr>
                <p:ph idx="1"/>
              </p:nvPr>
            </p:nvSpPr>
            <p:spPr>
              <a:xfrm>
                <a:off x="4176146" y="290649"/>
                <a:ext cx="7511350" cy="6027618"/>
              </a:xfrm>
              <a:blipFill>
                <a:blip r:embed="rId2"/>
                <a:stretch>
                  <a:fillRect l="-1948" t="-607"/>
                </a:stretch>
              </a:blipFill>
            </p:spPr>
            <p:txBody>
              <a:bodyPr/>
              <a:lstStyle/>
              <a:p>
                <a:r>
                  <a:rPr lang="en-US">
                    <a:noFill/>
                  </a:rPr>
                  <a:t> </a:t>
                </a:r>
              </a:p>
            </p:txBody>
          </p:sp>
        </mc:Fallback>
      </mc:AlternateContent>
      <p:grpSp>
        <p:nvGrpSpPr>
          <p:cNvPr id="46" name="Group 45"/>
          <p:cNvGrpSpPr/>
          <p:nvPr/>
        </p:nvGrpSpPr>
        <p:grpSpPr>
          <a:xfrm>
            <a:off x="6419898" y="3767920"/>
            <a:ext cx="2653571" cy="2654877"/>
            <a:chOff x="6426818" y="3892731"/>
            <a:chExt cx="2653571" cy="2654877"/>
          </a:xfrm>
        </p:grpSpPr>
        <p:pic>
          <p:nvPicPr>
            <p:cNvPr id="6" name="Picture 5"/>
            <p:cNvPicPr>
              <a:picLocks noChangeAspect="1"/>
            </p:cNvPicPr>
            <p:nvPr/>
          </p:nvPicPr>
          <p:blipFill>
            <a:blip r:embed="rId3"/>
            <a:stretch>
              <a:fillRect/>
            </a:stretch>
          </p:blipFill>
          <p:spPr>
            <a:xfrm>
              <a:off x="6426818" y="3892731"/>
              <a:ext cx="2653571" cy="2654877"/>
            </a:xfrm>
            <a:prstGeom prst="rect">
              <a:avLst/>
            </a:prstGeom>
          </p:spPr>
        </p:pic>
        <p:grpSp>
          <p:nvGrpSpPr>
            <p:cNvPr id="11" name="Group 10"/>
            <p:cNvGrpSpPr/>
            <p:nvPr/>
          </p:nvGrpSpPr>
          <p:grpSpPr>
            <a:xfrm>
              <a:off x="7294495" y="4050019"/>
              <a:ext cx="402674" cy="646331"/>
              <a:chOff x="10231280" y="4248150"/>
              <a:chExt cx="487235" cy="646331"/>
            </a:xfrm>
          </p:grpSpPr>
          <p:sp>
            <p:nvSpPr>
              <p:cNvPr id="8" name="TextBox 7"/>
              <p:cNvSpPr txBox="1"/>
              <p:nvPr/>
            </p:nvSpPr>
            <p:spPr>
              <a:xfrm>
                <a:off x="10231280" y="4248150"/>
                <a:ext cx="487235" cy="646331"/>
              </a:xfrm>
              <a:prstGeom prst="rect">
                <a:avLst/>
              </a:prstGeom>
              <a:noFill/>
            </p:spPr>
            <p:txBody>
              <a:bodyPr wrap="none" rtlCol="0">
                <a:spAutoFit/>
              </a:bodyPr>
              <a:lstStyle/>
              <a:p>
                <a:pPr algn="ctr"/>
                <a:r>
                  <a:rPr lang="en-US" dirty="0">
                    <a:latin typeface="Times New Roman" panose="02020603050405020304" pitchFamily="18" charset="0"/>
                    <a:cs typeface="Times New Roman" panose="02020603050405020304" pitchFamily="18" charset="0"/>
                  </a:rPr>
                  <a:t>E</a:t>
                </a:r>
                <a:r>
                  <a:rPr lang="en-US" baseline="30000" dirty="0">
                    <a:latin typeface="Times New Roman" panose="02020603050405020304" pitchFamily="18" charset="0"/>
                    <a:cs typeface="Times New Roman" panose="02020603050405020304" pitchFamily="18" charset="0"/>
                  </a:rPr>
                  <a:t>2</a:t>
                </a:r>
              </a:p>
              <a:p>
                <a:pPr algn="ctr"/>
                <a:r>
                  <a:rPr lang="en-US" dirty="0">
                    <a:latin typeface="Times New Roman" panose="02020603050405020304" pitchFamily="18" charset="0"/>
                    <a:cs typeface="Times New Roman" panose="02020603050405020304" pitchFamily="18" charset="0"/>
                  </a:rPr>
                  <a:t>R</a:t>
                </a:r>
              </a:p>
            </p:txBody>
          </p:sp>
          <p:cxnSp>
            <p:nvCxnSpPr>
              <p:cNvPr id="10" name="Straight Connector 9"/>
              <p:cNvCxnSpPr>
                <a:stCxn id="8" idx="1"/>
                <a:endCxn id="8" idx="3"/>
              </p:cNvCxnSpPr>
              <p:nvPr/>
            </p:nvCxnSpPr>
            <p:spPr>
              <a:xfrm>
                <a:off x="10231280" y="4571316"/>
                <a:ext cx="4872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 name="TextBox 11"/>
            <p:cNvSpPr txBox="1"/>
            <p:nvPr/>
          </p:nvSpPr>
          <p:spPr>
            <a:xfrm>
              <a:off x="6795142" y="4385191"/>
              <a:ext cx="460382"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E I</a:t>
              </a:r>
            </a:p>
          </p:txBody>
        </p:sp>
        <p:sp>
          <p:nvSpPr>
            <p:cNvPr id="13" name="TextBox 12"/>
            <p:cNvSpPr txBox="1"/>
            <p:nvPr/>
          </p:nvSpPr>
          <p:spPr>
            <a:xfrm>
              <a:off x="6548920" y="4797862"/>
              <a:ext cx="492443"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I</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R</a:t>
              </a:r>
            </a:p>
          </p:txBody>
        </p:sp>
        <p:grpSp>
          <p:nvGrpSpPr>
            <p:cNvPr id="15" name="Group 14"/>
            <p:cNvGrpSpPr/>
            <p:nvPr/>
          </p:nvGrpSpPr>
          <p:grpSpPr>
            <a:xfrm>
              <a:off x="6555095" y="5167194"/>
              <a:ext cx="338554" cy="646331"/>
              <a:chOff x="10270073" y="4248150"/>
              <a:chExt cx="409650" cy="646331"/>
            </a:xfrm>
          </p:grpSpPr>
          <p:sp>
            <p:nvSpPr>
              <p:cNvPr id="16" name="TextBox 15"/>
              <p:cNvSpPr txBox="1"/>
              <p:nvPr/>
            </p:nvSpPr>
            <p:spPr>
              <a:xfrm>
                <a:off x="10270073" y="4248150"/>
                <a:ext cx="409650" cy="646331"/>
              </a:xfrm>
              <a:prstGeom prst="rect">
                <a:avLst/>
              </a:prstGeom>
              <a:noFill/>
            </p:spPr>
            <p:txBody>
              <a:bodyPr wrap="none" rtlCol="0">
                <a:spAutoFit/>
              </a:bodyPr>
              <a:lstStyle/>
              <a:p>
                <a:pPr algn="ctr"/>
                <a:r>
                  <a:rPr lang="en-US" dirty="0">
                    <a:latin typeface="Times New Roman" panose="02020603050405020304" pitchFamily="18" charset="0"/>
                    <a:cs typeface="Times New Roman" panose="02020603050405020304" pitchFamily="18" charset="0"/>
                  </a:rPr>
                  <a:t>E</a:t>
                </a:r>
                <a:endParaRPr lang="en-US" baseline="30000"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I</a:t>
                </a:r>
              </a:p>
            </p:txBody>
          </p:sp>
          <p:cxnSp>
            <p:nvCxnSpPr>
              <p:cNvPr id="17" name="Straight Connector 16"/>
              <p:cNvCxnSpPr>
                <a:stCxn id="16" idx="1"/>
                <a:endCxn id="16" idx="3"/>
              </p:cNvCxnSpPr>
              <p:nvPr/>
            </p:nvCxnSpPr>
            <p:spPr>
              <a:xfrm>
                <a:off x="10270073" y="4571316"/>
                <a:ext cx="4096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6888408" y="5593069"/>
              <a:ext cx="338555" cy="646331"/>
              <a:chOff x="10270073" y="4248150"/>
              <a:chExt cx="409651" cy="646331"/>
            </a:xfrm>
          </p:grpSpPr>
          <p:sp>
            <p:nvSpPr>
              <p:cNvPr id="19" name="TextBox 18"/>
              <p:cNvSpPr txBox="1"/>
              <p:nvPr/>
            </p:nvSpPr>
            <p:spPr>
              <a:xfrm>
                <a:off x="10270073" y="4248150"/>
                <a:ext cx="409651" cy="646331"/>
              </a:xfrm>
              <a:prstGeom prst="rect">
                <a:avLst/>
              </a:prstGeom>
              <a:noFill/>
            </p:spPr>
            <p:txBody>
              <a:bodyPr wrap="none" rtlCol="0">
                <a:spAutoFit/>
              </a:bodyPr>
              <a:lstStyle/>
              <a:p>
                <a:pPr algn="ctr"/>
                <a:r>
                  <a:rPr lang="en-US" dirty="0">
                    <a:latin typeface="Times New Roman" panose="02020603050405020304" pitchFamily="18" charset="0"/>
                    <a:cs typeface="Times New Roman" panose="02020603050405020304" pitchFamily="18" charset="0"/>
                  </a:rPr>
                  <a:t>P</a:t>
                </a:r>
                <a:endParaRPr lang="en-US" baseline="30000"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I</a:t>
                </a:r>
                <a:r>
                  <a:rPr lang="en-US" baseline="30000" dirty="0">
                    <a:latin typeface="Times New Roman" panose="02020603050405020304" pitchFamily="18" charset="0"/>
                    <a:cs typeface="Times New Roman" panose="02020603050405020304" pitchFamily="18" charset="0"/>
                  </a:rPr>
                  <a:t>2</a:t>
                </a:r>
              </a:p>
            </p:txBody>
          </p:sp>
          <p:cxnSp>
            <p:nvCxnSpPr>
              <p:cNvPr id="20" name="Straight Connector 19"/>
              <p:cNvCxnSpPr>
                <a:stCxn id="19" idx="1"/>
                <a:endCxn id="19" idx="3"/>
              </p:cNvCxnSpPr>
              <p:nvPr/>
            </p:nvCxnSpPr>
            <p:spPr>
              <a:xfrm>
                <a:off x="10270073" y="4571316"/>
                <a:ext cx="40965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7294495" y="5775530"/>
              <a:ext cx="402674" cy="646331"/>
              <a:chOff x="10231280" y="4248150"/>
              <a:chExt cx="487235" cy="646331"/>
            </a:xfrm>
          </p:grpSpPr>
          <p:sp>
            <p:nvSpPr>
              <p:cNvPr id="22" name="TextBox 21"/>
              <p:cNvSpPr txBox="1"/>
              <p:nvPr/>
            </p:nvSpPr>
            <p:spPr>
              <a:xfrm>
                <a:off x="10231280" y="4248150"/>
                <a:ext cx="487235" cy="646331"/>
              </a:xfrm>
              <a:prstGeom prst="rect">
                <a:avLst/>
              </a:prstGeom>
              <a:noFill/>
            </p:spPr>
            <p:txBody>
              <a:bodyPr wrap="none" rtlCol="0">
                <a:spAutoFit/>
              </a:bodyPr>
              <a:lstStyle/>
              <a:p>
                <a:pPr algn="ctr"/>
                <a:r>
                  <a:rPr lang="en-US" dirty="0">
                    <a:latin typeface="Times New Roman" panose="02020603050405020304" pitchFamily="18" charset="0"/>
                    <a:cs typeface="Times New Roman" panose="02020603050405020304" pitchFamily="18" charset="0"/>
                  </a:rPr>
                  <a:t>E</a:t>
                </a:r>
                <a:r>
                  <a:rPr lang="en-US" baseline="30000" dirty="0">
                    <a:latin typeface="Times New Roman" panose="02020603050405020304" pitchFamily="18" charset="0"/>
                    <a:cs typeface="Times New Roman" panose="02020603050405020304" pitchFamily="18" charset="0"/>
                  </a:rPr>
                  <a:t>2</a:t>
                </a:r>
              </a:p>
              <a:p>
                <a:pPr algn="ctr"/>
                <a:r>
                  <a:rPr lang="en-US" dirty="0">
                    <a:latin typeface="Times New Roman" panose="02020603050405020304" pitchFamily="18" charset="0"/>
                    <a:cs typeface="Times New Roman" panose="02020603050405020304" pitchFamily="18" charset="0"/>
                  </a:rPr>
                  <a:t>P</a:t>
                </a:r>
              </a:p>
            </p:txBody>
          </p:sp>
          <p:cxnSp>
            <p:nvCxnSpPr>
              <p:cNvPr id="23" name="Straight Connector 22"/>
              <p:cNvCxnSpPr>
                <a:stCxn id="22" idx="1"/>
                <a:endCxn id="22" idx="3"/>
              </p:cNvCxnSpPr>
              <p:nvPr/>
            </p:nvCxnSpPr>
            <p:spPr>
              <a:xfrm>
                <a:off x="10231280" y="4571316"/>
                <a:ext cx="4872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7830559" y="5717201"/>
              <a:ext cx="312906" cy="646331"/>
              <a:chOff x="10285590" y="4248150"/>
              <a:chExt cx="378616" cy="646331"/>
            </a:xfrm>
          </p:grpSpPr>
          <p:sp>
            <p:nvSpPr>
              <p:cNvPr id="25" name="TextBox 24"/>
              <p:cNvSpPr txBox="1"/>
              <p:nvPr/>
            </p:nvSpPr>
            <p:spPr>
              <a:xfrm>
                <a:off x="10285590" y="4248150"/>
                <a:ext cx="378616" cy="646331"/>
              </a:xfrm>
              <a:prstGeom prst="rect">
                <a:avLst/>
              </a:prstGeom>
              <a:noFill/>
            </p:spPr>
            <p:txBody>
              <a:bodyPr wrap="none" rtlCol="0">
                <a:spAutoFit/>
              </a:bodyPr>
              <a:lstStyle/>
              <a:p>
                <a:pPr algn="ctr"/>
                <a:r>
                  <a:rPr lang="en-US" dirty="0">
                    <a:latin typeface="Times New Roman" panose="02020603050405020304" pitchFamily="18" charset="0"/>
                    <a:cs typeface="Times New Roman" panose="02020603050405020304" pitchFamily="18" charset="0"/>
                  </a:rPr>
                  <a:t>P</a:t>
                </a:r>
                <a:endParaRPr lang="en-US" baseline="30000"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I</a:t>
                </a:r>
                <a:endParaRPr lang="en-US" baseline="30000" dirty="0">
                  <a:latin typeface="Times New Roman" panose="02020603050405020304" pitchFamily="18" charset="0"/>
                  <a:cs typeface="Times New Roman" panose="02020603050405020304" pitchFamily="18" charset="0"/>
                </a:endParaRPr>
              </a:p>
            </p:txBody>
          </p:sp>
          <p:cxnSp>
            <p:nvCxnSpPr>
              <p:cNvPr id="26" name="Straight Connector 25"/>
              <p:cNvCxnSpPr>
                <a:stCxn id="25" idx="1"/>
                <a:endCxn id="25" idx="3"/>
              </p:cNvCxnSpPr>
              <p:nvPr/>
            </p:nvCxnSpPr>
            <p:spPr>
              <a:xfrm>
                <a:off x="10285590" y="4571316"/>
                <a:ext cx="3786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TextBox 26"/>
            <p:cNvSpPr txBox="1"/>
            <p:nvPr/>
          </p:nvSpPr>
          <p:spPr>
            <a:xfrm>
              <a:off x="8172040" y="5600284"/>
              <a:ext cx="473206"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I R</a:t>
              </a:r>
            </a:p>
          </p:txBody>
        </p:sp>
        <p:grpSp>
          <p:nvGrpSpPr>
            <p:cNvPr id="28" name="Group 27"/>
            <p:cNvGrpSpPr/>
            <p:nvPr/>
          </p:nvGrpSpPr>
          <p:grpSpPr>
            <a:xfrm>
              <a:off x="8630106" y="4641094"/>
              <a:ext cx="338554" cy="646331"/>
              <a:chOff x="10270073" y="4248150"/>
              <a:chExt cx="409650" cy="646331"/>
            </a:xfrm>
          </p:grpSpPr>
          <p:sp>
            <p:nvSpPr>
              <p:cNvPr id="29" name="TextBox 28"/>
              <p:cNvSpPr txBox="1"/>
              <p:nvPr/>
            </p:nvSpPr>
            <p:spPr>
              <a:xfrm>
                <a:off x="10270073" y="4248150"/>
                <a:ext cx="409650" cy="646331"/>
              </a:xfrm>
              <a:prstGeom prst="rect">
                <a:avLst/>
              </a:prstGeom>
              <a:noFill/>
            </p:spPr>
            <p:txBody>
              <a:bodyPr wrap="none" rtlCol="0">
                <a:spAutoFit/>
              </a:bodyPr>
              <a:lstStyle/>
              <a:p>
                <a:pPr algn="ctr"/>
                <a:r>
                  <a:rPr lang="en-US" dirty="0">
                    <a:latin typeface="Times New Roman" panose="02020603050405020304" pitchFamily="18" charset="0"/>
                    <a:cs typeface="Times New Roman" panose="02020603050405020304" pitchFamily="18" charset="0"/>
                  </a:rPr>
                  <a:t>E</a:t>
                </a:r>
                <a:endParaRPr lang="en-US" baseline="30000"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R</a:t>
                </a:r>
              </a:p>
            </p:txBody>
          </p:sp>
          <p:cxnSp>
            <p:nvCxnSpPr>
              <p:cNvPr id="30" name="Straight Connector 29"/>
              <p:cNvCxnSpPr>
                <a:stCxn id="29" idx="1"/>
                <a:endCxn id="29" idx="3"/>
              </p:cNvCxnSpPr>
              <p:nvPr/>
            </p:nvCxnSpPr>
            <p:spPr>
              <a:xfrm>
                <a:off x="10270073" y="4571316"/>
                <a:ext cx="4096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8298530" y="4241076"/>
              <a:ext cx="325731" cy="646331"/>
              <a:chOff x="10277831" y="4248150"/>
              <a:chExt cx="394134" cy="646331"/>
            </a:xfrm>
          </p:grpSpPr>
          <p:sp>
            <p:nvSpPr>
              <p:cNvPr id="32" name="TextBox 31"/>
              <p:cNvSpPr txBox="1"/>
              <p:nvPr/>
            </p:nvSpPr>
            <p:spPr>
              <a:xfrm>
                <a:off x="10277831" y="4248150"/>
                <a:ext cx="394134" cy="646331"/>
              </a:xfrm>
              <a:prstGeom prst="rect">
                <a:avLst/>
              </a:prstGeom>
              <a:noFill/>
            </p:spPr>
            <p:txBody>
              <a:bodyPr wrap="none" rtlCol="0">
                <a:spAutoFit/>
              </a:bodyPr>
              <a:lstStyle/>
              <a:p>
                <a:pPr algn="ctr"/>
                <a:r>
                  <a:rPr lang="en-US" dirty="0">
                    <a:latin typeface="Times New Roman" panose="02020603050405020304" pitchFamily="18" charset="0"/>
                    <a:cs typeface="Times New Roman" panose="02020603050405020304" pitchFamily="18" charset="0"/>
                  </a:rPr>
                  <a:t>P</a:t>
                </a:r>
                <a:endParaRPr lang="en-US" baseline="30000"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E</a:t>
                </a:r>
              </a:p>
            </p:txBody>
          </p:sp>
          <p:cxnSp>
            <p:nvCxnSpPr>
              <p:cNvPr id="33" name="Straight Connector 32"/>
              <p:cNvCxnSpPr>
                <a:stCxn id="32" idx="1"/>
                <a:endCxn id="32" idx="3"/>
              </p:cNvCxnSpPr>
              <p:nvPr/>
            </p:nvCxnSpPr>
            <p:spPr>
              <a:xfrm>
                <a:off x="10277831" y="4571316"/>
                <a:ext cx="39413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34" name="Picture 33"/>
            <p:cNvPicPr>
              <a:picLocks noChangeAspect="1"/>
            </p:cNvPicPr>
            <p:nvPr/>
          </p:nvPicPr>
          <p:blipFill>
            <a:blip r:embed="rId4"/>
            <a:stretch>
              <a:fillRect/>
            </a:stretch>
          </p:blipFill>
          <p:spPr>
            <a:xfrm>
              <a:off x="7743478" y="3967588"/>
              <a:ext cx="562783" cy="738287"/>
            </a:xfrm>
            <a:prstGeom prst="rect">
              <a:avLst/>
            </a:prstGeom>
          </p:spPr>
        </p:pic>
        <p:grpSp>
          <p:nvGrpSpPr>
            <p:cNvPr id="35" name="Group 34"/>
            <p:cNvGrpSpPr/>
            <p:nvPr/>
          </p:nvGrpSpPr>
          <p:grpSpPr>
            <a:xfrm>
              <a:off x="7891499" y="4032510"/>
              <a:ext cx="338558" cy="701048"/>
              <a:chOff x="10270072" y="4248147"/>
              <a:chExt cx="409655" cy="646331"/>
            </a:xfrm>
          </p:grpSpPr>
          <p:sp>
            <p:nvSpPr>
              <p:cNvPr id="36" name="TextBox 35"/>
              <p:cNvSpPr txBox="1"/>
              <p:nvPr/>
            </p:nvSpPr>
            <p:spPr>
              <a:xfrm>
                <a:off x="10270076" y="4248147"/>
                <a:ext cx="409651" cy="646331"/>
              </a:xfrm>
              <a:prstGeom prst="rect">
                <a:avLst/>
              </a:prstGeom>
              <a:noFill/>
            </p:spPr>
            <p:txBody>
              <a:bodyPr wrap="none" rtlCol="0">
                <a:spAutoFit/>
              </a:bodyPr>
              <a:lstStyle/>
              <a:p>
                <a:pPr algn="ctr"/>
                <a:r>
                  <a:rPr lang="en-US" dirty="0">
                    <a:latin typeface="Times New Roman" panose="02020603050405020304" pitchFamily="18" charset="0"/>
                    <a:cs typeface="Times New Roman" panose="02020603050405020304" pitchFamily="18" charset="0"/>
                  </a:rPr>
                  <a:t>P</a:t>
                </a:r>
                <a:endParaRPr lang="en-US" baseline="30000"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R</a:t>
                </a:r>
              </a:p>
            </p:txBody>
          </p:sp>
          <p:cxnSp>
            <p:nvCxnSpPr>
              <p:cNvPr id="37" name="Straight Connector 36"/>
              <p:cNvCxnSpPr>
                <a:stCxn id="36" idx="1"/>
                <a:endCxn id="36" idx="3"/>
              </p:cNvCxnSpPr>
              <p:nvPr/>
            </p:nvCxnSpPr>
            <p:spPr>
              <a:xfrm>
                <a:off x="10270072" y="4571316"/>
                <a:ext cx="40965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1" name="Group 40"/>
            <p:cNvGrpSpPr/>
            <p:nvPr/>
          </p:nvGrpSpPr>
          <p:grpSpPr>
            <a:xfrm>
              <a:off x="8396616" y="5183772"/>
              <a:ext cx="595060" cy="468096"/>
              <a:chOff x="9788882" y="5490360"/>
              <a:chExt cx="595060" cy="468096"/>
            </a:xfrm>
          </p:grpSpPr>
          <p:sp>
            <p:nvSpPr>
              <p:cNvPr id="39" name="TextBox 38"/>
              <p:cNvSpPr txBox="1"/>
              <p:nvPr/>
            </p:nvSpPr>
            <p:spPr>
              <a:xfrm>
                <a:off x="9868031" y="5549353"/>
                <a:ext cx="515911" cy="369332"/>
              </a:xfrm>
              <a:prstGeom prst="rect">
                <a:avLst/>
              </a:prstGeom>
              <a:noFill/>
            </p:spPr>
            <p:txBody>
              <a:bodyPr wrap="none" rtlCol="0">
                <a:spAutoFit/>
              </a:bodyPr>
              <a:lstStyle/>
              <a:p>
                <a:pPr algn="ctr"/>
                <a:r>
                  <a:rPr lang="en-US" dirty="0">
                    <a:latin typeface="Times New Roman" panose="02020603050405020304" pitchFamily="18" charset="0"/>
                    <a:cs typeface="Times New Roman" panose="02020603050405020304" pitchFamily="18" charset="0"/>
                  </a:rPr>
                  <a:t>P R</a:t>
                </a:r>
              </a:p>
            </p:txBody>
          </p:sp>
          <p:pic>
            <p:nvPicPr>
              <p:cNvPr id="40" name="Picture 39"/>
              <p:cNvPicPr>
                <a:picLocks noChangeAspect="1"/>
              </p:cNvPicPr>
              <p:nvPr/>
            </p:nvPicPr>
            <p:blipFill>
              <a:blip r:embed="rId4"/>
              <a:stretch>
                <a:fillRect/>
              </a:stretch>
            </p:blipFill>
            <p:spPr>
              <a:xfrm>
                <a:off x="9788882" y="5490360"/>
                <a:ext cx="562783" cy="468096"/>
              </a:xfrm>
              <a:prstGeom prst="rect">
                <a:avLst/>
              </a:prstGeom>
            </p:spPr>
          </p:pic>
        </p:grpSp>
        <p:sp>
          <p:nvSpPr>
            <p:cNvPr id="42" name="TextBox 41"/>
            <p:cNvSpPr txBox="1"/>
            <p:nvPr/>
          </p:nvSpPr>
          <p:spPr>
            <a:xfrm>
              <a:off x="7437933" y="4834776"/>
              <a:ext cx="312906"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P</a:t>
              </a:r>
            </a:p>
          </p:txBody>
        </p:sp>
        <p:sp>
          <p:nvSpPr>
            <p:cNvPr id="43" name="TextBox 42"/>
            <p:cNvSpPr txBox="1"/>
            <p:nvPr/>
          </p:nvSpPr>
          <p:spPr>
            <a:xfrm>
              <a:off x="7800520" y="4834776"/>
              <a:ext cx="261610"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I</a:t>
              </a:r>
            </a:p>
          </p:txBody>
        </p:sp>
        <p:sp>
          <p:nvSpPr>
            <p:cNvPr id="44" name="TextBox 43"/>
            <p:cNvSpPr txBox="1"/>
            <p:nvPr/>
          </p:nvSpPr>
          <p:spPr>
            <a:xfrm>
              <a:off x="7425109" y="5212325"/>
              <a:ext cx="338554"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R</a:t>
              </a:r>
            </a:p>
          </p:txBody>
        </p:sp>
        <p:sp>
          <p:nvSpPr>
            <p:cNvPr id="45" name="TextBox 44"/>
            <p:cNvSpPr txBox="1"/>
            <p:nvPr/>
          </p:nvSpPr>
          <p:spPr>
            <a:xfrm>
              <a:off x="7768460" y="5212325"/>
              <a:ext cx="325730"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E</a:t>
              </a:r>
            </a:p>
          </p:txBody>
        </p:sp>
      </p:grpSp>
      <p:sp>
        <p:nvSpPr>
          <p:cNvPr id="47" name="TextBox 46">
            <a:extLst>
              <a:ext uri="{FF2B5EF4-FFF2-40B4-BE49-F238E27FC236}">
                <a16:creationId xmlns:a16="http://schemas.microsoft.com/office/drawing/2014/main" id="{42246E65-A80A-8444-8D68-A680C05BB749}"/>
              </a:ext>
            </a:extLst>
          </p:cNvPr>
          <p:cNvSpPr txBox="1"/>
          <p:nvPr/>
        </p:nvSpPr>
        <p:spPr>
          <a:xfrm>
            <a:off x="6174280" y="6502236"/>
            <a:ext cx="5798378" cy="276999"/>
          </a:xfrm>
          <a:prstGeom prst="rect">
            <a:avLst/>
          </a:prstGeom>
          <a:noFill/>
        </p:spPr>
        <p:txBody>
          <a:bodyPr wrap="square" rtlCol="0">
            <a:spAutoFit/>
          </a:bodyPr>
          <a:lstStyle/>
          <a:p>
            <a:r>
              <a:rPr lang="en-US" sz="1200" dirty="0" smtClean="0"/>
              <a:t>Northeast Iowa Community College [CC BY 4.0]</a:t>
            </a:r>
            <a:endParaRPr lang="en-US" sz="1200" dirty="0"/>
          </a:p>
        </p:txBody>
      </p:sp>
    </p:spTree>
    <p:extLst>
      <p:ext uri="{BB962C8B-B14F-4D97-AF65-F5344CB8AC3E}">
        <p14:creationId xmlns:p14="http://schemas.microsoft.com/office/powerpoint/2010/main" val="246273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Equations for Energy Use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Energy Use: Utility companies sell energy consumption. Any power one can generate on one’s own is money saved.</a:t>
                </a:r>
              </a:p>
              <a:p>
                <a:pPr lvl="1">
                  <a:spcBef>
                    <a:spcPts val="600"/>
                  </a:spcBef>
                </a:pPr>
                <a14:m>
                  <m:oMath xmlns:m="http://schemas.openxmlformats.org/officeDocument/2006/math">
                    <m:r>
                      <a:rPr lang="en-US" smtClean="0">
                        <a:latin typeface="Cambria Math" panose="02040503050406030204" pitchFamily="18" charset="0"/>
                      </a:rPr>
                      <m:t>𝐸𝑛𝑒𝑟𝑔𝑦</m:t>
                    </m:r>
                    <m:r>
                      <a:rPr lang="en-US" smtClean="0">
                        <a:latin typeface="Cambria Math" panose="02040503050406030204" pitchFamily="18" charset="0"/>
                      </a:rPr>
                      <m:t>=</m:t>
                    </m:r>
                    <m:r>
                      <a:rPr lang="en-US" smtClean="0">
                        <a:latin typeface="Cambria Math" panose="02040503050406030204" pitchFamily="18" charset="0"/>
                      </a:rPr>
                      <m:t>𝑃𝑜𝑤𝑒𝑟</m:t>
                    </m:r>
                    <m:r>
                      <a:rPr lang="en-US" smtClean="0">
                        <a:latin typeface="Cambria Math" panose="02040503050406030204" pitchFamily="18" charset="0"/>
                      </a:rPr>
                      <m:t> </m:t>
                    </m:r>
                    <m:r>
                      <a:rPr lang="en-US" smtClean="0">
                        <a:latin typeface="Cambria Math" panose="02040503050406030204" pitchFamily="18" charset="0"/>
                      </a:rPr>
                      <m:t>𝑥</m:t>
                    </m:r>
                    <m:r>
                      <a:rPr lang="en-US" smtClean="0">
                        <a:latin typeface="Cambria Math" panose="02040503050406030204" pitchFamily="18" charset="0"/>
                      </a:rPr>
                      <m:t> </m:t>
                    </m:r>
                    <m:r>
                      <a:rPr lang="en-US" smtClean="0">
                        <a:latin typeface="Cambria Math" panose="02040503050406030204" pitchFamily="18" charset="0"/>
                      </a:rPr>
                      <m:t>𝑇𝑖𝑚𝑒</m:t>
                    </m:r>
                  </m:oMath>
                </a14:m>
                <a:endParaRPr lang="en-US" dirty="0"/>
              </a:p>
              <a:p>
                <a:r>
                  <a:rPr lang="en-US" dirty="0"/>
                  <a:t>To determine energy consumed, multiply watts times hours of operation.</a:t>
                </a:r>
              </a:p>
              <a:p>
                <a:pPr lvl="1">
                  <a:spcBef>
                    <a:spcPts val="600"/>
                  </a:spcBef>
                </a:pPr>
                <a14:m>
                  <m:oMath xmlns:m="http://schemas.openxmlformats.org/officeDocument/2006/math">
                    <m:r>
                      <a:rPr lang="en-US" smtClean="0">
                        <a:latin typeface="Cambria Math" panose="02040503050406030204" pitchFamily="18" charset="0"/>
                      </a:rPr>
                      <m:t>𝐸𝑛𝑒𝑟𝑔𝑦</m:t>
                    </m:r>
                    <m:r>
                      <a:rPr lang="en-US" smtClean="0">
                        <a:latin typeface="Cambria Math" panose="02040503050406030204" pitchFamily="18" charset="0"/>
                      </a:rPr>
                      <m:t> </m:t>
                    </m:r>
                    <m:r>
                      <m:rPr>
                        <m:sty m:val="p"/>
                      </m:rPr>
                      <a:rPr lang="en-US" smtClean="0">
                        <a:latin typeface="Cambria Math" panose="02040503050406030204" pitchFamily="18" charset="0"/>
                      </a:rPr>
                      <m:t>Consumed</m:t>
                    </m:r>
                    <m:r>
                      <a:rPr lang="en-US" smtClean="0">
                        <a:latin typeface="Cambria Math" panose="02040503050406030204" pitchFamily="18" charset="0"/>
                      </a:rPr>
                      <m:t>=</m:t>
                    </m:r>
                    <m:r>
                      <a:rPr lang="en-US" smtClean="0">
                        <a:latin typeface="Cambria Math" panose="02040503050406030204" pitchFamily="18" charset="0"/>
                      </a:rPr>
                      <m:t>𝑊𝑎𝑡𝑡𝑠</m:t>
                    </m:r>
                    <m:r>
                      <a:rPr lang="en-US" smtClean="0">
                        <a:latin typeface="Cambria Math" panose="02040503050406030204" pitchFamily="18" charset="0"/>
                      </a:rPr>
                      <m:t> </m:t>
                    </m:r>
                    <m:r>
                      <a:rPr lang="en-US" smtClean="0">
                        <a:latin typeface="Cambria Math" panose="02040503050406030204" pitchFamily="18" charset="0"/>
                      </a:rPr>
                      <m:t>𝑥</m:t>
                    </m:r>
                    <m:r>
                      <a:rPr lang="en-US" smtClean="0">
                        <a:latin typeface="Cambria Math" panose="02040503050406030204" pitchFamily="18" charset="0"/>
                      </a:rPr>
                      <m:t> </m:t>
                    </m:r>
                    <m:r>
                      <a:rPr lang="en-US" smtClean="0">
                        <a:latin typeface="Cambria Math" panose="02040503050406030204" pitchFamily="18" charset="0"/>
                      </a:rPr>
                      <m:t>𝐻𝑜𝑢𝑟𝑠</m:t>
                    </m:r>
                    <m:r>
                      <a:rPr lang="en-US" smtClean="0">
                        <a:latin typeface="Cambria Math" panose="02040503050406030204" pitchFamily="18" charset="0"/>
                      </a:rPr>
                      <m:t>=</m:t>
                    </m:r>
                    <m:r>
                      <a:rPr lang="en-US" smtClean="0">
                        <a:latin typeface="Cambria Math" panose="02040503050406030204" pitchFamily="18" charset="0"/>
                      </a:rPr>
                      <m:t>𝑊𝑎𝑡𝑡</m:t>
                    </m:r>
                    <m:r>
                      <a:rPr lang="en-US" smtClean="0">
                        <a:latin typeface="Cambria Math" panose="02040503050406030204" pitchFamily="18" charset="0"/>
                      </a:rPr>
                      <m:t>−</m:t>
                    </m:r>
                    <m:r>
                      <a:rPr lang="en-US" smtClean="0">
                        <a:latin typeface="Cambria Math" panose="02040503050406030204" pitchFamily="18" charset="0"/>
                      </a:rPr>
                      <m:t>𝐻𝑜𝑢𝑟𝑠</m:t>
                    </m:r>
                    <m:r>
                      <a:rPr lang="en-US" smtClean="0">
                        <a:latin typeface="Cambria Math" panose="02040503050406030204" pitchFamily="18" charset="0"/>
                      </a:rPr>
                      <m:t> (</m:t>
                    </m:r>
                    <m:r>
                      <a:rPr lang="en-US" smtClean="0">
                        <a:latin typeface="Cambria Math" panose="02040503050406030204" pitchFamily="18" charset="0"/>
                      </a:rPr>
                      <m:t>𝑊h</m:t>
                    </m:r>
                    <m:r>
                      <a:rPr lang="en-US" smtClean="0">
                        <a:latin typeface="Cambria Math" panose="02040503050406030204" pitchFamily="18" charset="0"/>
                      </a:rPr>
                      <m:t>)</m:t>
                    </m:r>
                  </m:oMath>
                </a14:m>
                <a:endParaRPr lang="en-US" dirty="0"/>
              </a:p>
              <a:p>
                <a:r>
                  <a:rPr lang="en-US" dirty="0"/>
                  <a:t>A lighting fixture is drawing .71 amps with 120 volts applied. If the light is lit for 4 hours, how much energy is used?</a:t>
                </a:r>
              </a:p>
              <a:p>
                <a:pPr lvl="1">
                  <a:spcBef>
                    <a:spcPts val="600"/>
                  </a:spcBef>
                </a:pPr>
                <a14:m>
                  <m:oMath xmlns:m="http://schemas.openxmlformats.org/officeDocument/2006/math">
                    <m:r>
                      <a:rPr lang="en-US" smtClean="0">
                        <a:latin typeface="Cambria Math" panose="02040503050406030204" pitchFamily="18" charset="0"/>
                      </a:rPr>
                      <m:t>𝑃</m:t>
                    </m:r>
                    <m:r>
                      <a:rPr lang="en-US" smtClean="0">
                        <a:latin typeface="Cambria Math" panose="02040503050406030204" pitchFamily="18" charset="0"/>
                      </a:rPr>
                      <m:t>=</m:t>
                    </m:r>
                    <m:r>
                      <a:rPr lang="en-US" smtClean="0">
                        <a:latin typeface="Cambria Math" panose="02040503050406030204" pitchFamily="18" charset="0"/>
                      </a:rPr>
                      <m:t>𝑉</m:t>
                    </m:r>
                    <m:r>
                      <a:rPr lang="en-US" smtClean="0">
                        <a:latin typeface="Cambria Math" panose="02040503050406030204" pitchFamily="18" charset="0"/>
                      </a:rPr>
                      <m:t> </m:t>
                    </m:r>
                    <m:r>
                      <a:rPr lang="en-US" smtClean="0">
                        <a:latin typeface="Cambria Math" panose="02040503050406030204" pitchFamily="18" charset="0"/>
                      </a:rPr>
                      <m:t>𝑥</m:t>
                    </m:r>
                    <m:r>
                      <a:rPr lang="en-US" smtClean="0">
                        <a:latin typeface="Cambria Math" panose="02040503050406030204" pitchFamily="18" charset="0"/>
                      </a:rPr>
                      <m:t> </m:t>
                    </m:r>
                    <m:r>
                      <a:rPr lang="en-US" smtClean="0">
                        <a:latin typeface="Cambria Math" panose="02040503050406030204" pitchFamily="18" charset="0"/>
                      </a:rPr>
                      <m:t>𝐼</m:t>
                    </m:r>
                    <m:r>
                      <a:rPr lang="en-US" smtClean="0">
                        <a:latin typeface="Cambria Math" panose="02040503050406030204" pitchFamily="18" charset="0"/>
                      </a:rPr>
                      <m:t>= .71 </m:t>
                    </m:r>
                    <m:r>
                      <a:rPr lang="en-US" smtClean="0">
                        <a:latin typeface="Cambria Math" panose="02040503050406030204" pitchFamily="18" charset="0"/>
                      </a:rPr>
                      <m:t>𝑎𝑚𝑝𝑠</m:t>
                    </m:r>
                    <m:r>
                      <a:rPr lang="en-US" smtClean="0">
                        <a:latin typeface="Cambria Math" panose="02040503050406030204" pitchFamily="18" charset="0"/>
                      </a:rPr>
                      <m:t> </m:t>
                    </m:r>
                    <m:r>
                      <a:rPr lang="en-US" smtClean="0">
                        <a:latin typeface="Cambria Math" panose="02040503050406030204" pitchFamily="18" charset="0"/>
                      </a:rPr>
                      <m:t>𝑥</m:t>
                    </m:r>
                    <m:r>
                      <a:rPr lang="en-US" smtClean="0">
                        <a:latin typeface="Cambria Math" panose="02040503050406030204" pitchFamily="18" charset="0"/>
                      </a:rPr>
                      <m:t> 120 </m:t>
                    </m:r>
                    <m:r>
                      <a:rPr lang="en-US" smtClean="0">
                        <a:latin typeface="Cambria Math" panose="02040503050406030204" pitchFamily="18" charset="0"/>
                      </a:rPr>
                      <m:t>𝑣𝑜𝑙𝑡𝑠</m:t>
                    </m:r>
                    <m:r>
                      <a:rPr lang="en-US" smtClean="0">
                        <a:latin typeface="Cambria Math" panose="02040503050406030204" pitchFamily="18" charset="0"/>
                      </a:rPr>
                      <m:t>=85.2 </m:t>
                    </m:r>
                    <m:r>
                      <a:rPr lang="en-US" smtClean="0">
                        <a:latin typeface="Cambria Math" panose="02040503050406030204" pitchFamily="18" charset="0"/>
                      </a:rPr>
                      <m:t>𝑤𝑎𝑡𝑡𝑠</m:t>
                    </m:r>
                  </m:oMath>
                </a14:m>
                <a:endParaRPr lang="en-US" dirty="0"/>
              </a:p>
              <a:p>
                <a:pPr lvl="1">
                  <a:spcBef>
                    <a:spcPts val="600"/>
                  </a:spcBef>
                </a:pPr>
                <a14:m>
                  <m:oMath xmlns:m="http://schemas.openxmlformats.org/officeDocument/2006/math">
                    <m:r>
                      <a:rPr lang="en-US" smtClean="0">
                        <a:latin typeface="Cambria Math" panose="02040503050406030204" pitchFamily="18" charset="0"/>
                      </a:rPr>
                      <m:t>𝐸𝑛𝑒𝑟𝑔𝑦</m:t>
                    </m:r>
                    <m:r>
                      <a:rPr lang="en-US" smtClean="0">
                        <a:latin typeface="Cambria Math" panose="02040503050406030204" pitchFamily="18" charset="0"/>
                      </a:rPr>
                      <m:t>=</m:t>
                    </m:r>
                    <m:r>
                      <a:rPr lang="en-US" smtClean="0">
                        <a:latin typeface="Cambria Math" panose="02040503050406030204" pitchFamily="18" charset="0"/>
                      </a:rPr>
                      <m:t>𝑃</m:t>
                    </m:r>
                    <m:r>
                      <a:rPr lang="en-US" smtClean="0">
                        <a:latin typeface="Cambria Math" panose="02040503050406030204" pitchFamily="18" charset="0"/>
                      </a:rPr>
                      <m:t> </m:t>
                    </m:r>
                    <m:r>
                      <a:rPr lang="en-US" smtClean="0">
                        <a:latin typeface="Cambria Math" panose="02040503050406030204" pitchFamily="18" charset="0"/>
                      </a:rPr>
                      <m:t>𝑥</m:t>
                    </m:r>
                    <m:r>
                      <a:rPr lang="en-US" smtClean="0">
                        <a:latin typeface="Cambria Math" panose="02040503050406030204" pitchFamily="18" charset="0"/>
                      </a:rPr>
                      <m:t> </m:t>
                    </m:r>
                    <m:r>
                      <a:rPr lang="en-US" smtClean="0">
                        <a:latin typeface="Cambria Math" panose="02040503050406030204" pitchFamily="18" charset="0"/>
                      </a:rPr>
                      <m:t>𝐻𝑜𝑢𝑟𝑠</m:t>
                    </m:r>
                    <m:r>
                      <a:rPr lang="en-US" smtClean="0">
                        <a:latin typeface="Cambria Math" panose="02040503050406030204" pitchFamily="18" charset="0"/>
                      </a:rPr>
                      <m:t>=85.2 </m:t>
                    </m:r>
                    <m:r>
                      <a:rPr lang="en-US" smtClean="0">
                        <a:latin typeface="Cambria Math" panose="02040503050406030204" pitchFamily="18" charset="0"/>
                      </a:rPr>
                      <m:t>𝑤𝑎𝑡𝑡𝑠</m:t>
                    </m:r>
                    <m:r>
                      <a:rPr lang="en-US" smtClean="0">
                        <a:latin typeface="Cambria Math" panose="02040503050406030204" pitchFamily="18" charset="0"/>
                      </a:rPr>
                      <m:t> </m:t>
                    </m:r>
                    <m:r>
                      <a:rPr lang="en-US" smtClean="0">
                        <a:latin typeface="Cambria Math" panose="02040503050406030204" pitchFamily="18" charset="0"/>
                      </a:rPr>
                      <m:t>𝑥</m:t>
                    </m:r>
                    <m:r>
                      <a:rPr lang="en-US" smtClean="0">
                        <a:latin typeface="Cambria Math" panose="02040503050406030204" pitchFamily="18" charset="0"/>
                      </a:rPr>
                      <m:t> 4 </m:t>
                    </m:r>
                    <m:r>
                      <a:rPr lang="en-US" smtClean="0">
                        <a:latin typeface="Cambria Math" panose="02040503050406030204" pitchFamily="18" charset="0"/>
                      </a:rPr>
                      <m:t>h𝑜𝑢𝑟𝑠</m:t>
                    </m:r>
                    <m:r>
                      <a:rPr lang="en-US" smtClean="0">
                        <a:latin typeface="Cambria Math" panose="02040503050406030204" pitchFamily="18" charset="0"/>
                      </a:rPr>
                      <m:t>=340.8 </m:t>
                    </m:r>
                    <m:r>
                      <a:rPr lang="en-US" smtClean="0">
                        <a:latin typeface="Cambria Math" panose="02040503050406030204" pitchFamily="18" charset="0"/>
                      </a:rPr>
                      <m:t>𝑊h</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948" t="-607"/>
                </a:stretch>
              </a:blipFill>
            </p:spPr>
            <p:txBody>
              <a:bodyPr/>
              <a:lstStyle/>
              <a:p>
                <a:r>
                  <a:rPr lang="en-US">
                    <a:noFill/>
                  </a:rPr>
                  <a:t> </a:t>
                </a:r>
              </a:p>
            </p:txBody>
          </p:sp>
        </mc:Fallback>
      </mc:AlternateContent>
    </p:spTree>
    <p:extLst>
      <p:ext uri="{BB962C8B-B14F-4D97-AF65-F5344CB8AC3E}">
        <p14:creationId xmlns:p14="http://schemas.microsoft.com/office/powerpoint/2010/main" val="854111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Conversions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Necessary Conversions one needs to know in electrical production kilowatt-hours (kWh) and megawatt-hours (MWh):</a:t>
                </a:r>
              </a:p>
              <a:p>
                <a:pPr lvl="1">
                  <a:spcBef>
                    <a:spcPts val="600"/>
                  </a:spcBef>
                </a:pPr>
                <a:r>
                  <a:rPr lang="en-US" dirty="0"/>
                  <a:t>1kWh = 1000 watts for 1 hour</a:t>
                </a:r>
              </a:p>
              <a:p>
                <a:pPr lvl="1">
                  <a:spcBef>
                    <a:spcPts val="600"/>
                  </a:spcBef>
                </a:pPr>
                <a:r>
                  <a:rPr lang="en-US" dirty="0"/>
                  <a:t>1MWh = 1,000,000 watts used for 1 hour</a:t>
                </a:r>
              </a:p>
              <a:p>
                <a:r>
                  <a:rPr lang="en-US" dirty="0"/>
                  <a:t>To convert watts to kilowatts, divide by 1000.</a:t>
                </a:r>
              </a:p>
              <a:p>
                <a:pPr lvl="1">
                  <a:spcBef>
                    <a:spcPts val="600"/>
                  </a:spcBef>
                </a:pPr>
                <a:r>
                  <a:rPr lang="en-US" dirty="0"/>
                  <a:t>Example: If a circuit uses 11,500Wh of energy, a power company will charge the following:</a:t>
                </a:r>
              </a:p>
              <a:p>
                <a:pPr lvl="1">
                  <a:spcBef>
                    <a:spcPts val="600"/>
                  </a:spcBef>
                </a:pPr>
                <a14:m>
                  <m:oMath xmlns:m="http://schemas.openxmlformats.org/officeDocument/2006/math">
                    <m:f>
                      <m:fPr>
                        <m:ctrlPr>
                          <a:rPr lang="en-US" i="1" smtClean="0">
                            <a:latin typeface="Cambria Math" panose="02040503050406030204" pitchFamily="18" charset="0"/>
                          </a:rPr>
                        </m:ctrlPr>
                      </m:fPr>
                      <m:num>
                        <m:r>
                          <a:rPr lang="en-US" smtClean="0">
                            <a:latin typeface="Cambria Math" charset="0"/>
                          </a:rPr>
                          <m:t>11,500</m:t>
                        </m:r>
                        <m:r>
                          <a:rPr lang="en-US" smtClean="0">
                            <a:latin typeface="Cambria Math" charset="0"/>
                          </a:rPr>
                          <m:t>𝑊𝐻</m:t>
                        </m:r>
                      </m:num>
                      <m:den>
                        <m:r>
                          <a:rPr lang="en-US" smtClean="0">
                            <a:latin typeface="Cambria Math" charset="0"/>
                          </a:rPr>
                          <m:t>1000</m:t>
                        </m:r>
                      </m:den>
                    </m:f>
                    <m:r>
                      <a:rPr lang="en-US" smtClean="0">
                        <a:latin typeface="Cambria Math" charset="0"/>
                      </a:rPr>
                      <m:t>=11.5</m:t>
                    </m:r>
                    <m:r>
                      <a:rPr lang="en-US" smtClean="0">
                        <a:latin typeface="Cambria Math" charset="0"/>
                      </a:rPr>
                      <m:t>𝑘𝑊h</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858" t="-421" r="-845"/>
                </a:stretch>
              </a:blipFill>
            </p:spPr>
            <p:txBody>
              <a:bodyPr/>
              <a:lstStyle/>
              <a:p>
                <a:r>
                  <a:rPr lang="en-US">
                    <a:noFill/>
                  </a:rPr>
                  <a:t> </a:t>
                </a:r>
              </a:p>
            </p:txBody>
          </p:sp>
        </mc:Fallback>
      </mc:AlternateContent>
    </p:spTree>
    <p:extLst>
      <p:ext uri="{BB962C8B-B14F-4D97-AF65-F5344CB8AC3E}">
        <p14:creationId xmlns:p14="http://schemas.microsoft.com/office/powerpoint/2010/main" val="1264880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Engineering notation with metric prefixes</a:t>
            </a:r>
          </a:p>
        </p:txBody>
      </p:sp>
      <p:graphicFrame>
        <p:nvGraphicFramePr>
          <p:cNvPr id="5" name="Table 4">
            <a:extLst>
              <a:ext uri="{FF2B5EF4-FFF2-40B4-BE49-F238E27FC236}">
                <a16:creationId xmlns:a16="http://schemas.microsoft.com/office/drawing/2014/main" id="{82E95027-A0C6-4E7B-BF96-DFFE72C14E8B}"/>
              </a:ext>
            </a:extLst>
          </p:cNvPr>
          <p:cNvGraphicFramePr>
            <a:graphicFrameLocks noGrp="1"/>
          </p:cNvGraphicFramePr>
          <p:nvPr>
            <p:extLst/>
          </p:nvPr>
        </p:nvGraphicFramePr>
        <p:xfrm>
          <a:off x="4658196" y="1569938"/>
          <a:ext cx="6462088" cy="3337560"/>
        </p:xfrm>
        <a:graphic>
          <a:graphicData uri="http://schemas.openxmlformats.org/drawingml/2006/table">
            <a:tbl>
              <a:tblPr firstRow="1" bandRow="1">
                <a:tableStyleId>{5C22544A-7EE6-4342-B048-85BDC9FD1C3A}</a:tableStyleId>
              </a:tblPr>
              <a:tblGrid>
                <a:gridCol w="1074917">
                  <a:extLst>
                    <a:ext uri="{9D8B030D-6E8A-4147-A177-3AD203B41FA5}">
                      <a16:colId xmlns:a16="http://schemas.microsoft.com/office/drawing/2014/main" val="3462779063"/>
                    </a:ext>
                  </a:extLst>
                </a:gridCol>
                <a:gridCol w="2035277">
                  <a:extLst>
                    <a:ext uri="{9D8B030D-6E8A-4147-A177-3AD203B41FA5}">
                      <a16:colId xmlns:a16="http://schemas.microsoft.com/office/drawing/2014/main" val="126986187"/>
                    </a:ext>
                  </a:extLst>
                </a:gridCol>
                <a:gridCol w="3351894">
                  <a:extLst>
                    <a:ext uri="{9D8B030D-6E8A-4147-A177-3AD203B41FA5}">
                      <a16:colId xmlns:a16="http://schemas.microsoft.com/office/drawing/2014/main" val="1121754603"/>
                    </a:ext>
                  </a:extLst>
                </a:gridCol>
              </a:tblGrid>
              <a:tr h="370840">
                <a:tc>
                  <a:txBody>
                    <a:bodyPr/>
                    <a:lstStyle/>
                    <a:p>
                      <a:r>
                        <a:rPr lang="en-US" dirty="0"/>
                        <a:t>Prefix</a:t>
                      </a:r>
                    </a:p>
                  </a:txBody>
                  <a:tcPr/>
                </a:tc>
                <a:tc>
                  <a:txBody>
                    <a:bodyPr/>
                    <a:lstStyle/>
                    <a:p>
                      <a:pPr algn="ctr"/>
                      <a:r>
                        <a:rPr lang="en-US" dirty="0"/>
                        <a:t>Symbol</a:t>
                      </a:r>
                    </a:p>
                  </a:txBody>
                  <a:tcPr/>
                </a:tc>
                <a:tc>
                  <a:txBody>
                    <a:bodyPr/>
                    <a:lstStyle/>
                    <a:p>
                      <a:pPr algn="ctr"/>
                      <a:r>
                        <a:rPr lang="en-US" dirty="0"/>
                        <a:t>Value</a:t>
                      </a:r>
                    </a:p>
                  </a:txBody>
                  <a:tcPr/>
                </a:tc>
                <a:extLst>
                  <a:ext uri="{0D108BD9-81ED-4DB2-BD59-A6C34878D82A}">
                    <a16:rowId xmlns:a16="http://schemas.microsoft.com/office/drawing/2014/main" val="2844762460"/>
                  </a:ext>
                </a:extLst>
              </a:tr>
              <a:tr h="370840">
                <a:tc>
                  <a:txBody>
                    <a:bodyPr/>
                    <a:lstStyle/>
                    <a:p>
                      <a:r>
                        <a:rPr lang="en-US" dirty="0"/>
                        <a:t>Tera</a:t>
                      </a:r>
                    </a:p>
                  </a:txBody>
                  <a:tcPr/>
                </a:tc>
                <a:tc>
                  <a:txBody>
                    <a:bodyPr/>
                    <a:lstStyle/>
                    <a:p>
                      <a:pPr algn="ctr"/>
                      <a:r>
                        <a:rPr lang="en-US" dirty="0"/>
                        <a:t> T</a:t>
                      </a:r>
                    </a:p>
                  </a:txBody>
                  <a:tcPr/>
                </a:tc>
                <a:tc>
                  <a:txBody>
                    <a:bodyPr/>
                    <a:lstStyle/>
                    <a:p>
                      <a:r>
                        <a:rPr lang="en-US" dirty="0"/>
                        <a:t>One trillion (1,000,000,000,000)</a:t>
                      </a:r>
                    </a:p>
                  </a:txBody>
                  <a:tcPr/>
                </a:tc>
                <a:extLst>
                  <a:ext uri="{0D108BD9-81ED-4DB2-BD59-A6C34878D82A}">
                    <a16:rowId xmlns:a16="http://schemas.microsoft.com/office/drawing/2014/main" val="2506391134"/>
                  </a:ext>
                </a:extLst>
              </a:tr>
              <a:tr h="370840">
                <a:tc>
                  <a:txBody>
                    <a:bodyPr/>
                    <a:lstStyle/>
                    <a:p>
                      <a:r>
                        <a:rPr lang="en-US" dirty="0"/>
                        <a:t>Giga</a:t>
                      </a:r>
                    </a:p>
                  </a:txBody>
                  <a:tcPr/>
                </a:tc>
                <a:tc>
                  <a:txBody>
                    <a:bodyPr/>
                    <a:lstStyle/>
                    <a:p>
                      <a:pPr algn="ctr"/>
                      <a:r>
                        <a:rPr lang="en-US" dirty="0"/>
                        <a:t> G</a:t>
                      </a:r>
                    </a:p>
                  </a:txBody>
                  <a:tcPr/>
                </a:tc>
                <a:tc>
                  <a:txBody>
                    <a:bodyPr/>
                    <a:lstStyle/>
                    <a:p>
                      <a:r>
                        <a:rPr lang="en-US" dirty="0"/>
                        <a:t>One billion (1,000,000,000)</a:t>
                      </a:r>
                    </a:p>
                  </a:txBody>
                  <a:tcPr/>
                </a:tc>
                <a:extLst>
                  <a:ext uri="{0D108BD9-81ED-4DB2-BD59-A6C34878D82A}">
                    <a16:rowId xmlns:a16="http://schemas.microsoft.com/office/drawing/2014/main" val="3692556799"/>
                  </a:ext>
                </a:extLst>
              </a:tr>
              <a:tr h="370840">
                <a:tc>
                  <a:txBody>
                    <a:bodyPr/>
                    <a:lstStyle/>
                    <a:p>
                      <a:r>
                        <a:rPr lang="en-US" dirty="0"/>
                        <a:t>Mega</a:t>
                      </a:r>
                    </a:p>
                  </a:txBody>
                  <a:tcPr/>
                </a:tc>
                <a:tc>
                  <a:txBody>
                    <a:bodyPr/>
                    <a:lstStyle/>
                    <a:p>
                      <a:pPr algn="ctr"/>
                      <a:r>
                        <a:rPr lang="en-US" dirty="0"/>
                        <a:t> M</a:t>
                      </a:r>
                    </a:p>
                  </a:txBody>
                  <a:tcPr/>
                </a:tc>
                <a:tc>
                  <a:txBody>
                    <a:bodyPr/>
                    <a:lstStyle/>
                    <a:p>
                      <a:r>
                        <a:rPr lang="en-US" dirty="0"/>
                        <a:t>One million (1,000,000)</a:t>
                      </a:r>
                    </a:p>
                  </a:txBody>
                  <a:tcPr/>
                </a:tc>
                <a:extLst>
                  <a:ext uri="{0D108BD9-81ED-4DB2-BD59-A6C34878D82A}">
                    <a16:rowId xmlns:a16="http://schemas.microsoft.com/office/drawing/2014/main" val="1538376507"/>
                  </a:ext>
                </a:extLst>
              </a:tr>
              <a:tr h="370840">
                <a:tc>
                  <a:txBody>
                    <a:bodyPr/>
                    <a:lstStyle/>
                    <a:p>
                      <a:r>
                        <a:rPr lang="en-US" dirty="0"/>
                        <a:t>Kilo</a:t>
                      </a:r>
                    </a:p>
                  </a:txBody>
                  <a:tcPr/>
                </a:tc>
                <a:tc>
                  <a:txBody>
                    <a:bodyPr/>
                    <a:lstStyle/>
                    <a:p>
                      <a:pPr algn="ctr"/>
                      <a:r>
                        <a:rPr lang="en-US" baseline="0" dirty="0"/>
                        <a:t> k  </a:t>
                      </a:r>
                    </a:p>
                  </a:txBody>
                  <a:tcPr/>
                </a:tc>
                <a:tc>
                  <a:txBody>
                    <a:bodyPr/>
                    <a:lstStyle/>
                    <a:p>
                      <a:r>
                        <a:rPr lang="en-US" dirty="0"/>
                        <a:t>One thousand (1,000)</a:t>
                      </a:r>
                    </a:p>
                  </a:txBody>
                  <a:tcPr/>
                </a:tc>
                <a:extLst>
                  <a:ext uri="{0D108BD9-81ED-4DB2-BD59-A6C34878D82A}">
                    <a16:rowId xmlns:a16="http://schemas.microsoft.com/office/drawing/2014/main" val="2519497814"/>
                  </a:ext>
                </a:extLst>
              </a:tr>
              <a:tr h="370840">
                <a:tc>
                  <a:txBody>
                    <a:bodyPr/>
                    <a:lstStyle/>
                    <a:p>
                      <a:r>
                        <a:rPr lang="en-US" dirty="0" err="1"/>
                        <a:t>Milli</a:t>
                      </a:r>
                      <a:endParaRPr lang="en-US" dirty="0"/>
                    </a:p>
                  </a:txBody>
                  <a:tcPr/>
                </a:tc>
                <a:tc>
                  <a:txBody>
                    <a:bodyPr/>
                    <a:lstStyle/>
                    <a:p>
                      <a:pPr algn="ctr"/>
                      <a:r>
                        <a:rPr lang="en-US" baseline="0" dirty="0"/>
                        <a:t> m</a:t>
                      </a:r>
                    </a:p>
                  </a:txBody>
                  <a:tcPr/>
                </a:tc>
                <a:tc>
                  <a:txBody>
                    <a:bodyPr/>
                    <a:lstStyle/>
                    <a:p>
                      <a:r>
                        <a:rPr lang="en-US" dirty="0"/>
                        <a:t>One  thousandth (0.001)</a:t>
                      </a:r>
                    </a:p>
                  </a:txBody>
                  <a:tcPr/>
                </a:tc>
                <a:extLst>
                  <a:ext uri="{0D108BD9-81ED-4DB2-BD59-A6C34878D82A}">
                    <a16:rowId xmlns:a16="http://schemas.microsoft.com/office/drawing/2014/main" val="1725800942"/>
                  </a:ext>
                </a:extLst>
              </a:tr>
              <a:tr h="370840">
                <a:tc>
                  <a:txBody>
                    <a:bodyPr/>
                    <a:lstStyle/>
                    <a:p>
                      <a:r>
                        <a:rPr lang="en-US" dirty="0"/>
                        <a:t>Micro</a:t>
                      </a:r>
                    </a:p>
                  </a:txBody>
                  <a:tcPr/>
                </a:tc>
                <a:tc>
                  <a:txBody>
                    <a:bodyPr/>
                    <a:lstStyle/>
                    <a:p>
                      <a:pPr algn="ctr"/>
                      <a:r>
                        <a:rPr lang="en-US" baseline="0" dirty="0"/>
                        <a:t>µ </a:t>
                      </a:r>
                    </a:p>
                  </a:txBody>
                  <a:tcPr/>
                </a:tc>
                <a:tc>
                  <a:txBody>
                    <a:bodyPr/>
                    <a:lstStyle/>
                    <a:p>
                      <a:r>
                        <a:rPr lang="en-US" dirty="0"/>
                        <a:t>One millionth (0.000001)</a:t>
                      </a:r>
                    </a:p>
                  </a:txBody>
                  <a:tcPr/>
                </a:tc>
                <a:extLst>
                  <a:ext uri="{0D108BD9-81ED-4DB2-BD59-A6C34878D82A}">
                    <a16:rowId xmlns:a16="http://schemas.microsoft.com/office/drawing/2014/main" val="2101173168"/>
                  </a:ext>
                </a:extLst>
              </a:tr>
              <a:tr h="370840">
                <a:tc>
                  <a:txBody>
                    <a:bodyPr/>
                    <a:lstStyle/>
                    <a:p>
                      <a:r>
                        <a:rPr lang="en-US" dirty="0"/>
                        <a:t>Nano</a:t>
                      </a:r>
                    </a:p>
                  </a:txBody>
                  <a:tcPr/>
                </a:tc>
                <a:tc>
                  <a:txBody>
                    <a:bodyPr/>
                    <a:lstStyle/>
                    <a:p>
                      <a:pPr algn="ctr"/>
                      <a:r>
                        <a:rPr lang="en-US" baseline="0" dirty="0"/>
                        <a:t> n</a:t>
                      </a:r>
                    </a:p>
                  </a:txBody>
                  <a:tcPr/>
                </a:tc>
                <a:tc>
                  <a:txBody>
                    <a:bodyPr/>
                    <a:lstStyle/>
                    <a:p>
                      <a:r>
                        <a:rPr lang="en-US" dirty="0"/>
                        <a:t>One billionth (0.000000001)</a:t>
                      </a:r>
                    </a:p>
                  </a:txBody>
                  <a:tcPr/>
                </a:tc>
                <a:extLst>
                  <a:ext uri="{0D108BD9-81ED-4DB2-BD59-A6C34878D82A}">
                    <a16:rowId xmlns:a16="http://schemas.microsoft.com/office/drawing/2014/main" val="988570438"/>
                  </a:ext>
                </a:extLst>
              </a:tr>
              <a:tr h="370840">
                <a:tc>
                  <a:txBody>
                    <a:bodyPr/>
                    <a:lstStyle/>
                    <a:p>
                      <a:r>
                        <a:rPr lang="en-US" dirty="0"/>
                        <a:t>Pico</a:t>
                      </a:r>
                    </a:p>
                  </a:txBody>
                  <a:tcPr/>
                </a:tc>
                <a:tc>
                  <a:txBody>
                    <a:bodyPr/>
                    <a:lstStyle/>
                    <a:p>
                      <a:pPr algn="ctr"/>
                      <a:r>
                        <a:rPr lang="en-US" baseline="0" dirty="0"/>
                        <a:t> P</a:t>
                      </a:r>
                    </a:p>
                  </a:txBody>
                  <a:tcPr/>
                </a:tc>
                <a:tc>
                  <a:txBody>
                    <a:bodyPr/>
                    <a:lstStyle/>
                    <a:p>
                      <a:r>
                        <a:rPr lang="en-US" dirty="0"/>
                        <a:t>One trillionth (0.000000000001)</a:t>
                      </a:r>
                    </a:p>
                  </a:txBody>
                  <a:tcPr/>
                </a:tc>
                <a:extLst>
                  <a:ext uri="{0D108BD9-81ED-4DB2-BD59-A6C34878D82A}">
                    <a16:rowId xmlns:a16="http://schemas.microsoft.com/office/drawing/2014/main" val="4033744205"/>
                  </a:ext>
                </a:extLst>
              </a:tr>
            </a:tbl>
          </a:graphicData>
        </a:graphic>
      </p:graphicFrame>
    </p:spTree>
    <p:extLst>
      <p:ext uri="{BB962C8B-B14F-4D97-AF65-F5344CB8AC3E}">
        <p14:creationId xmlns:p14="http://schemas.microsoft.com/office/powerpoint/2010/main" val="905689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Conversions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endParaRPr lang="en-US" dirty="0"/>
              </a:p>
              <a:p>
                <a14:m>
                  <m:oMath xmlns:m="http://schemas.openxmlformats.org/officeDocument/2006/math">
                    <m:r>
                      <a:rPr lang="en-US" smtClean="0">
                        <a:latin typeface="Cambria Math" charset="0"/>
                      </a:rPr>
                      <m:t>1000</m:t>
                    </m:r>
                    <m:r>
                      <a:rPr lang="en-US" smtClean="0">
                        <a:latin typeface="Cambria Math" charset="0"/>
                      </a:rPr>
                      <m:t>𝑊</m:t>
                    </m:r>
                    <m:r>
                      <a:rPr lang="en-US" smtClean="0">
                        <a:latin typeface="Cambria Math" charset="0"/>
                      </a:rPr>
                      <m:t>=1 </m:t>
                    </m:r>
                    <m:r>
                      <a:rPr lang="en-US" smtClean="0">
                        <a:latin typeface="Cambria Math" charset="0"/>
                      </a:rPr>
                      <m:t>𝐾𝑊</m:t>
                    </m:r>
                    <m:r>
                      <a:rPr lang="en-US" smtClean="0">
                        <a:latin typeface="Cambria Math" charset="0"/>
                      </a:rPr>
                      <m:t>=</m:t>
                    </m:r>
                    <m:f>
                      <m:fPr>
                        <m:ctrlPr>
                          <a:rPr lang="en-US" i="1" smtClean="0">
                            <a:latin typeface="Cambria Math" panose="02040503050406030204" pitchFamily="18" charset="0"/>
                          </a:rPr>
                        </m:ctrlPr>
                      </m:fPr>
                      <m:num>
                        <m:r>
                          <a:rPr lang="en-US" smtClean="0">
                            <a:latin typeface="Cambria Math" charset="0"/>
                          </a:rPr>
                          <m:t>1000</m:t>
                        </m:r>
                      </m:num>
                      <m:den>
                        <m:r>
                          <a:rPr lang="en-US" smtClean="0">
                            <a:latin typeface="Cambria Math" charset="0"/>
                          </a:rPr>
                          <m:t>1000</m:t>
                        </m:r>
                      </m:den>
                    </m:f>
                  </m:oMath>
                </a14:m>
                <a:endParaRPr lang="en-US" dirty="0"/>
              </a:p>
              <a:p>
                <a14:m>
                  <m:oMath xmlns:m="http://schemas.openxmlformats.org/officeDocument/2006/math">
                    <m:r>
                      <a:rPr lang="en-US" smtClean="0">
                        <a:latin typeface="Cambria Math" charset="0"/>
                      </a:rPr>
                      <m:t>1,500,000 </m:t>
                    </m:r>
                    <m:r>
                      <a:rPr lang="en-US" smtClean="0">
                        <a:latin typeface="Cambria Math" charset="0"/>
                      </a:rPr>
                      <m:t>𝑊</m:t>
                    </m:r>
                    <m:r>
                      <a:rPr lang="en-US" smtClean="0">
                        <a:latin typeface="Cambria Math" charset="0"/>
                      </a:rPr>
                      <m:t>=1.5 </m:t>
                    </m:r>
                    <m:r>
                      <a:rPr lang="en-US" smtClean="0">
                        <a:latin typeface="Cambria Math" charset="0"/>
                      </a:rPr>
                      <m:t>𝑀𝑊</m:t>
                    </m:r>
                    <m:r>
                      <a:rPr lang="en-US" smtClean="0">
                        <a:latin typeface="Cambria Math" charset="0"/>
                      </a:rPr>
                      <m:t>=(</m:t>
                    </m:r>
                    <m:f>
                      <m:fPr>
                        <m:ctrlPr>
                          <a:rPr lang="en-US" i="1" smtClean="0">
                            <a:latin typeface="Cambria Math" panose="02040503050406030204" pitchFamily="18" charset="0"/>
                          </a:rPr>
                        </m:ctrlPr>
                      </m:fPr>
                      <m:num>
                        <m:r>
                          <a:rPr lang="en-US" smtClean="0">
                            <a:latin typeface="Cambria Math" charset="0"/>
                          </a:rPr>
                          <m:t>1,500,000</m:t>
                        </m:r>
                      </m:num>
                      <m:den>
                        <m:r>
                          <a:rPr lang="en-US" smtClean="0">
                            <a:latin typeface="Cambria Math" charset="0"/>
                          </a:rPr>
                          <m:t>1,000,000</m:t>
                        </m:r>
                      </m:den>
                    </m:f>
                    <m:r>
                      <a:rPr lang="en-US" smtClean="0">
                        <a:latin typeface="Cambria Math" charset="0"/>
                      </a:rPr>
                      <m:t>)</m:t>
                    </m:r>
                  </m:oMath>
                </a14:m>
                <a:r>
                  <a:rPr lang="en-US" dirty="0"/>
                  <a:t>*</a:t>
                </a:r>
              </a:p>
              <a:p>
                <a14:m>
                  <m:oMath xmlns:m="http://schemas.openxmlformats.org/officeDocument/2006/math">
                    <m:r>
                      <a:rPr lang="en-US" smtClean="0">
                        <a:latin typeface="Cambria Math" charset="0"/>
                      </a:rPr>
                      <m:t>0.0032</m:t>
                    </m:r>
                    <m:r>
                      <a:rPr lang="en-US" smtClean="0">
                        <a:latin typeface="Cambria Math" charset="0"/>
                      </a:rPr>
                      <m:t>𝐴</m:t>
                    </m:r>
                    <m:r>
                      <a:rPr lang="en-US" smtClean="0">
                        <a:latin typeface="Cambria Math" charset="0"/>
                      </a:rPr>
                      <m:t>=3.2 </m:t>
                    </m:r>
                    <m:r>
                      <a:rPr lang="en-US" smtClean="0">
                        <a:latin typeface="Cambria Math" charset="0"/>
                      </a:rPr>
                      <m:t>𝑚𝐴</m:t>
                    </m:r>
                    <m:r>
                      <a:rPr lang="en-US" smtClean="0">
                        <a:latin typeface="Cambria Math" charset="0"/>
                      </a:rPr>
                      <m:t>=(</m:t>
                    </m:r>
                    <m:f>
                      <m:fPr>
                        <m:ctrlPr>
                          <a:rPr lang="en-US" i="1" smtClean="0">
                            <a:latin typeface="Cambria Math" panose="02040503050406030204" pitchFamily="18" charset="0"/>
                          </a:rPr>
                        </m:ctrlPr>
                      </m:fPr>
                      <m:num>
                        <m:r>
                          <a:rPr lang="en-US" smtClean="0">
                            <a:latin typeface="Cambria Math" charset="0"/>
                          </a:rPr>
                          <m:t>0.0032</m:t>
                        </m:r>
                      </m:num>
                      <m:den>
                        <m:r>
                          <a:rPr lang="en-US" smtClean="0">
                            <a:latin typeface="Cambria Math" charset="0"/>
                          </a:rPr>
                          <m:t>1000</m:t>
                        </m:r>
                      </m:den>
                    </m:f>
                    <m:r>
                      <a:rPr lang="en-US" smtClean="0">
                        <a:latin typeface="Cambria Math" charset="0"/>
                      </a:rPr>
                      <m:t>)</m:t>
                    </m:r>
                  </m:oMath>
                </a14:m>
                <a:endParaRPr lang="en-US" dirty="0"/>
              </a:p>
              <a:p>
                <a14:m>
                  <m:oMath xmlns:m="http://schemas.openxmlformats.org/officeDocument/2006/math">
                    <m:r>
                      <a:rPr lang="en-US" smtClean="0">
                        <a:latin typeface="Cambria Math" charset="0"/>
                      </a:rPr>
                      <m:t>0.00004</m:t>
                    </m:r>
                    <m:r>
                      <a:rPr lang="en-US" smtClean="0">
                        <a:latin typeface="Cambria Math" charset="0"/>
                      </a:rPr>
                      <m:t>𝐴</m:t>
                    </m:r>
                    <m:r>
                      <a:rPr lang="en-US" smtClean="0">
                        <a:latin typeface="Cambria Math" charset="0"/>
                      </a:rPr>
                      <m:t>=40 </m:t>
                    </m:r>
                    <m:r>
                      <a:rPr lang="en-US" smtClean="0">
                        <a:latin typeface="Cambria Math" charset="0"/>
                      </a:rPr>
                      <m:t>𝑚𝑖𝑐𝑟𝑜𝑎𝑚𝑝𝑠</m:t>
                    </m:r>
                    <m:r>
                      <a:rPr lang="en-US" smtClean="0">
                        <a:latin typeface="Cambria Math" charset="0"/>
                      </a:rPr>
                      <m:t>=(0.00004 </m:t>
                    </m:r>
                    <m:r>
                      <a:rPr lang="en-US" smtClean="0">
                        <a:latin typeface="Cambria Math" charset="0"/>
                      </a:rPr>
                      <m:t>𝑥</m:t>
                    </m:r>
                    <m:r>
                      <a:rPr lang="en-US" smtClean="0">
                        <a:latin typeface="Cambria Math" charset="0"/>
                      </a:rPr>
                      <m:t> 1,000,000)</m:t>
                    </m:r>
                  </m:oMath>
                </a14:m>
                <a:r>
                  <a:rPr lang="en-US" dirty="0"/>
                  <a:t>*</a:t>
                </a:r>
              </a:p>
              <a:p>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858"/>
                </a:stretch>
              </a:blipFill>
            </p:spPr>
            <p:txBody>
              <a:bodyPr/>
              <a:lstStyle/>
              <a:p>
                <a:r>
                  <a:rPr lang="en-US">
                    <a:noFill/>
                  </a:rPr>
                  <a:t> </a:t>
                </a:r>
              </a:p>
            </p:txBody>
          </p:sp>
        </mc:Fallback>
      </mc:AlternateContent>
    </p:spTree>
    <p:extLst>
      <p:ext uri="{BB962C8B-B14F-4D97-AF65-F5344CB8AC3E}">
        <p14:creationId xmlns:p14="http://schemas.microsoft.com/office/powerpoint/2010/main" val="563403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Series Circuit</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176146" y="277586"/>
                <a:ext cx="7511350" cy="6027618"/>
              </a:xfrm>
            </p:spPr>
            <p:txBody>
              <a:bodyPr/>
              <a:lstStyle/>
              <a:p>
                <a:r>
                  <a:rPr lang="en-US" dirty="0"/>
                  <a:t>One path for current to flow</a:t>
                </a:r>
              </a:p>
              <a:p>
                <a:pPr lvl="1">
                  <a:spcBef>
                    <a:spcPts val="600"/>
                  </a:spcBef>
                </a:pPr>
                <a:r>
                  <a:rPr lang="en-US" dirty="0"/>
                  <a:t>Total resistance is equal to the sum of the individual resistances.</a:t>
                </a:r>
              </a:p>
              <a:p>
                <a:pPr lvl="1">
                  <a:spcBef>
                    <a:spcPts val="600"/>
                  </a:spcBef>
                </a:pPr>
                <a:r>
                  <a:rPr lang="en-US" dirty="0"/>
                  <a:t>Total voltage is equal to the sum of the individual voltage drops.</a:t>
                </a:r>
              </a:p>
              <a:p>
                <a:pPr lvl="1">
                  <a:spcBef>
                    <a:spcPts val="600"/>
                  </a:spcBef>
                </a:pPr>
                <a:r>
                  <a:rPr lang="en-US" dirty="0"/>
                  <a:t>Current is the same throughout the circuit.</a:t>
                </a:r>
              </a:p>
              <a:p>
                <a:r>
                  <a:rPr lang="en-US" dirty="0"/>
                  <a:t>Laws that govern Series Circuits:</a:t>
                </a:r>
              </a:p>
              <a:p>
                <a:pPr lvl="1">
                  <a:spcBef>
                    <a:spcPts val="600"/>
                  </a:spcBef>
                </a:pPr>
                <a14:m>
                  <m:oMath xmlns:m="http://schemas.openxmlformats.org/officeDocument/2006/math">
                    <m:r>
                      <a:rPr lang="en-US" smtClean="0">
                        <a:latin typeface="Cambria Math" panose="02040503050406030204" pitchFamily="18" charset="0"/>
                      </a:rPr>
                      <m:t>𝑅𝑇</m:t>
                    </m:r>
                    <m:r>
                      <a:rPr lang="en-US" smtClean="0">
                        <a:latin typeface="Cambria Math" panose="02040503050406030204" pitchFamily="18" charset="0"/>
                      </a:rPr>
                      <m:t>=</m:t>
                    </m:r>
                    <m:r>
                      <a:rPr lang="en-US" smtClean="0">
                        <a:latin typeface="Cambria Math" panose="02040503050406030204" pitchFamily="18" charset="0"/>
                      </a:rPr>
                      <m:t>𝑅</m:t>
                    </m:r>
                    <m:r>
                      <a:rPr lang="en-US" smtClean="0">
                        <a:latin typeface="Cambria Math" panose="02040503050406030204" pitchFamily="18" charset="0"/>
                      </a:rPr>
                      <m:t>1+</m:t>
                    </m:r>
                    <m:r>
                      <a:rPr lang="en-US" smtClean="0">
                        <a:latin typeface="Cambria Math" panose="02040503050406030204" pitchFamily="18" charset="0"/>
                      </a:rPr>
                      <m:t>𝑅</m:t>
                    </m:r>
                    <m:r>
                      <a:rPr lang="en-US" smtClean="0">
                        <a:latin typeface="Cambria Math" panose="02040503050406030204" pitchFamily="18" charset="0"/>
                      </a:rPr>
                      <m:t>2+</m:t>
                    </m:r>
                    <m:r>
                      <a:rPr lang="en-US" smtClean="0">
                        <a:latin typeface="Cambria Math" panose="02040503050406030204" pitchFamily="18" charset="0"/>
                      </a:rPr>
                      <m:t>𝑅</m:t>
                    </m:r>
                    <m:r>
                      <a:rPr lang="en-US" smtClean="0">
                        <a:latin typeface="Cambria Math" panose="02040503050406030204" pitchFamily="18" charset="0"/>
                      </a:rPr>
                      <m:t>3+ … </m:t>
                    </m:r>
                  </m:oMath>
                </a14:m>
                <a:endParaRPr lang="en-US" dirty="0"/>
              </a:p>
              <a:p>
                <a:pPr lvl="1">
                  <a:spcBef>
                    <a:spcPts val="600"/>
                  </a:spcBef>
                </a:pPr>
                <a14:m>
                  <m:oMath xmlns:m="http://schemas.openxmlformats.org/officeDocument/2006/math">
                    <m:r>
                      <a:rPr lang="en-US" smtClean="0">
                        <a:latin typeface="Cambria Math" panose="02040503050406030204" pitchFamily="18" charset="0"/>
                      </a:rPr>
                      <m:t>𝐸</m:t>
                    </m:r>
                    <m:r>
                      <a:rPr lang="en-US">
                        <a:latin typeface="Cambria Math" panose="02040503050406030204" pitchFamily="18" charset="0"/>
                      </a:rPr>
                      <m:t>𝑇</m:t>
                    </m:r>
                    <m:r>
                      <a:rPr lang="en-US">
                        <a:latin typeface="Cambria Math" panose="02040503050406030204" pitchFamily="18" charset="0"/>
                      </a:rPr>
                      <m:t>=</m:t>
                    </m:r>
                    <m:r>
                      <a:rPr lang="en-US" smtClean="0">
                        <a:latin typeface="Cambria Math" panose="02040503050406030204" pitchFamily="18" charset="0"/>
                      </a:rPr>
                      <m:t>𝐸</m:t>
                    </m:r>
                    <m:r>
                      <a:rPr lang="en-US">
                        <a:latin typeface="Cambria Math" panose="02040503050406030204" pitchFamily="18" charset="0"/>
                      </a:rPr>
                      <m:t>1+</m:t>
                    </m:r>
                    <m:r>
                      <a:rPr lang="en-US" smtClean="0">
                        <a:latin typeface="Cambria Math" panose="02040503050406030204" pitchFamily="18" charset="0"/>
                      </a:rPr>
                      <m:t>𝐸</m:t>
                    </m:r>
                    <m:r>
                      <a:rPr lang="en-US">
                        <a:latin typeface="Cambria Math" panose="02040503050406030204" pitchFamily="18" charset="0"/>
                      </a:rPr>
                      <m:t>2+</m:t>
                    </m:r>
                    <m:r>
                      <a:rPr lang="en-US" smtClean="0">
                        <a:latin typeface="Cambria Math" panose="02040503050406030204" pitchFamily="18" charset="0"/>
                      </a:rPr>
                      <m:t>𝐸</m:t>
                    </m:r>
                    <m:r>
                      <a:rPr lang="en-US">
                        <a:latin typeface="Cambria Math" panose="02040503050406030204" pitchFamily="18" charset="0"/>
                      </a:rPr>
                      <m:t>3+ … </m:t>
                    </m:r>
                  </m:oMath>
                </a14:m>
                <a:endParaRPr lang="en-US" dirty="0"/>
              </a:p>
              <a:p>
                <a:pPr lvl="1">
                  <a:spcBef>
                    <a:spcPts val="600"/>
                  </a:spcBef>
                </a:pPr>
                <a14:m>
                  <m:oMath xmlns:m="http://schemas.openxmlformats.org/officeDocument/2006/math">
                    <m:r>
                      <a:rPr lang="en-US" smtClean="0">
                        <a:latin typeface="Cambria Math" panose="02040503050406030204" pitchFamily="18" charset="0"/>
                      </a:rPr>
                      <m:t>𝐼</m:t>
                    </m:r>
                    <m:r>
                      <a:rPr lang="en-US">
                        <a:latin typeface="Cambria Math" panose="02040503050406030204" pitchFamily="18" charset="0"/>
                      </a:rPr>
                      <m:t>𝑇</m:t>
                    </m:r>
                    <m:r>
                      <a:rPr lang="en-US">
                        <a:latin typeface="Cambria Math" panose="02040503050406030204" pitchFamily="18" charset="0"/>
                      </a:rPr>
                      <m:t>=</m:t>
                    </m:r>
                    <m:r>
                      <a:rPr lang="en-US" smtClean="0">
                        <a:latin typeface="Cambria Math" panose="02040503050406030204" pitchFamily="18" charset="0"/>
                      </a:rPr>
                      <m:t>𝐼</m:t>
                    </m:r>
                    <m:r>
                      <a:rPr lang="en-US">
                        <a:latin typeface="Cambria Math" panose="02040503050406030204" pitchFamily="18" charset="0"/>
                      </a:rPr>
                      <m:t>1+</m:t>
                    </m:r>
                    <m:r>
                      <a:rPr lang="en-US" smtClean="0">
                        <a:latin typeface="Cambria Math" panose="02040503050406030204" pitchFamily="18" charset="0"/>
                      </a:rPr>
                      <m:t>𝐼</m:t>
                    </m:r>
                    <m:r>
                      <a:rPr lang="en-US">
                        <a:latin typeface="Cambria Math" panose="02040503050406030204" pitchFamily="18" charset="0"/>
                      </a:rPr>
                      <m:t>2+</m:t>
                    </m:r>
                    <m:r>
                      <a:rPr lang="en-US" smtClean="0">
                        <a:latin typeface="Cambria Math" panose="02040503050406030204" pitchFamily="18" charset="0"/>
                      </a:rPr>
                      <m:t>𝐼</m:t>
                    </m:r>
                    <m:r>
                      <a:rPr lang="en-US">
                        <a:latin typeface="Cambria Math" panose="02040503050406030204" pitchFamily="18" charset="0"/>
                      </a:rPr>
                      <m:t>3+ … </m:t>
                    </m:r>
                  </m:oMath>
                </a14:m>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176146" y="277586"/>
                <a:ext cx="7511350" cy="6027618"/>
              </a:xfrm>
              <a:blipFill>
                <a:blip r:embed="rId2"/>
                <a:stretch>
                  <a:fillRect l="-1948" t="-607" r="-81"/>
                </a:stretch>
              </a:blipFill>
            </p:spPr>
            <p:txBody>
              <a:bodyPr/>
              <a:lstStyle/>
              <a:p>
                <a:r>
                  <a:rPr lang="en-US">
                    <a:noFill/>
                  </a:rPr>
                  <a:t> </a:t>
                </a:r>
              </a:p>
            </p:txBody>
          </p:sp>
        </mc:Fallback>
      </mc:AlternateContent>
      <p:pic>
        <p:nvPicPr>
          <p:cNvPr id="7" name="Picture 6"/>
          <p:cNvPicPr>
            <a:picLocks noChangeAspect="1"/>
          </p:cNvPicPr>
          <p:nvPr/>
        </p:nvPicPr>
        <p:blipFill>
          <a:blip r:embed="rId3"/>
          <a:stretch>
            <a:fillRect/>
          </a:stretch>
        </p:blipFill>
        <p:spPr>
          <a:xfrm>
            <a:off x="5024952" y="3498504"/>
            <a:ext cx="5813738" cy="2806700"/>
          </a:xfrm>
          <a:prstGeom prst="rect">
            <a:avLst/>
          </a:prstGeom>
        </p:spPr>
      </p:pic>
      <p:sp>
        <p:nvSpPr>
          <p:cNvPr id="6" name="TextBox 5">
            <a:extLst>
              <a:ext uri="{FF2B5EF4-FFF2-40B4-BE49-F238E27FC236}">
                <a16:creationId xmlns:a16="http://schemas.microsoft.com/office/drawing/2014/main" id="{42246E65-A80A-8444-8D68-A680C05BB749}"/>
              </a:ext>
            </a:extLst>
          </p:cNvPr>
          <p:cNvSpPr txBox="1"/>
          <p:nvPr/>
        </p:nvSpPr>
        <p:spPr>
          <a:xfrm>
            <a:off x="5409556" y="6474542"/>
            <a:ext cx="5798378" cy="276999"/>
          </a:xfrm>
          <a:prstGeom prst="rect">
            <a:avLst/>
          </a:prstGeom>
          <a:noFill/>
        </p:spPr>
        <p:txBody>
          <a:bodyPr wrap="square" rtlCol="0">
            <a:spAutoFit/>
          </a:bodyPr>
          <a:lstStyle/>
          <a:p>
            <a:r>
              <a:rPr lang="en-US" sz="1200" dirty="0" smtClean="0"/>
              <a:t>Northeast Iowa Community College [CC BY 4.0]</a:t>
            </a:r>
            <a:endParaRPr lang="en-US" sz="1200" dirty="0"/>
          </a:p>
        </p:txBody>
      </p:sp>
    </p:spTree>
    <p:extLst>
      <p:ext uri="{BB962C8B-B14F-4D97-AF65-F5344CB8AC3E}">
        <p14:creationId xmlns:p14="http://schemas.microsoft.com/office/powerpoint/2010/main" val="873241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Parallel Circuits</a:t>
            </a:r>
            <a:br>
              <a:rPr lang="en-US"/>
            </a:br>
            <a:r>
              <a:rPr lang="en-US"/>
              <a:t/>
            </a:r>
            <a:br>
              <a:rPr lang="en-US"/>
            </a:b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Voltage is the same throughout the circuit.</a:t>
                </a:r>
              </a:p>
              <a:p>
                <a:r>
                  <a:rPr lang="en-US" dirty="0"/>
                  <a:t>Current is the sum of the individual circuits.</a:t>
                </a:r>
              </a:p>
              <a:p>
                <a:r>
                  <a:rPr lang="en-US" dirty="0"/>
                  <a:t>Total resistance is always less than the smallest resistance.</a:t>
                </a:r>
              </a:p>
              <a:p>
                <a:r>
                  <a:rPr lang="en-US" dirty="0"/>
                  <a:t>Laws that govern parallel circuits:</a:t>
                </a:r>
              </a:p>
              <a:p>
                <a:pPr lvl="1">
                  <a:spcBef>
                    <a:spcPts val="600"/>
                  </a:spcBef>
                </a:pPr>
                <a14:m>
                  <m:oMath xmlns:m="http://schemas.openxmlformats.org/officeDocument/2006/math">
                    <m:r>
                      <a:rPr lang="en-US">
                        <a:latin typeface="Cambria Math" panose="02040503050406030204" pitchFamily="18" charset="0"/>
                      </a:rPr>
                      <m:t>𝑅𝑇</m:t>
                    </m:r>
                    <m:r>
                      <a:rPr lang="en-US">
                        <a:latin typeface="Cambria Math" panose="02040503050406030204" pitchFamily="18" charset="0"/>
                      </a:rPr>
                      <m:t>=</m:t>
                    </m:r>
                    <m:f>
                      <m:fPr>
                        <m:ctrlPr>
                          <a:rPr lang="en-US" i="1" smtClean="0">
                            <a:latin typeface="Cambria Math" panose="02040503050406030204" pitchFamily="18" charset="0"/>
                          </a:rPr>
                        </m:ctrlPr>
                      </m:fPr>
                      <m:num>
                        <m:r>
                          <a:rPr lang="en-US" smtClean="0">
                            <a:latin typeface="Cambria Math" panose="02040503050406030204" pitchFamily="18" charset="0"/>
                          </a:rPr>
                          <m:t>1</m:t>
                        </m:r>
                      </m:num>
                      <m:den>
                        <m:f>
                          <m:fPr>
                            <m:ctrlPr>
                              <a:rPr lang="en-US" i="1" smtClean="0">
                                <a:latin typeface="Cambria Math" panose="02040503050406030204" pitchFamily="18" charset="0"/>
                              </a:rPr>
                            </m:ctrlPr>
                          </m:fPr>
                          <m:num>
                            <m:r>
                              <a:rPr lang="en-US" smtClean="0">
                                <a:latin typeface="Cambria Math" panose="02040503050406030204" pitchFamily="18" charset="0"/>
                              </a:rPr>
                              <m:t>1</m:t>
                            </m:r>
                          </m:num>
                          <m:den>
                            <m:r>
                              <a:rPr lang="en-US">
                                <a:latin typeface="Cambria Math" panose="02040503050406030204" pitchFamily="18" charset="0"/>
                              </a:rPr>
                              <m:t>𝑅</m:t>
                            </m:r>
                            <m:r>
                              <a:rPr lang="en-US">
                                <a:latin typeface="Cambria Math" panose="02040503050406030204" pitchFamily="18" charset="0"/>
                              </a:rPr>
                              <m:t>1</m:t>
                            </m:r>
                          </m:den>
                        </m:f>
                        <m:r>
                          <a:rPr lang="en-US">
                            <a:latin typeface="Cambria Math" panose="02040503050406030204" pitchFamily="18" charset="0"/>
                          </a:rPr>
                          <m:t>+</m:t>
                        </m:r>
                        <m:f>
                          <m:fPr>
                            <m:ctrlPr>
                              <a:rPr lang="en-US" i="1" smtClean="0">
                                <a:latin typeface="Cambria Math" panose="02040503050406030204" pitchFamily="18" charset="0"/>
                              </a:rPr>
                            </m:ctrlPr>
                          </m:fPr>
                          <m:num>
                            <m:r>
                              <a:rPr lang="en-US" smtClean="0">
                                <a:latin typeface="Cambria Math" panose="02040503050406030204" pitchFamily="18" charset="0"/>
                              </a:rPr>
                              <m:t>1</m:t>
                            </m:r>
                          </m:num>
                          <m:den>
                            <m:r>
                              <a:rPr lang="en-US">
                                <a:latin typeface="Cambria Math" panose="02040503050406030204" pitchFamily="18" charset="0"/>
                              </a:rPr>
                              <m:t>𝑅</m:t>
                            </m:r>
                            <m:r>
                              <a:rPr lang="en-US">
                                <a:latin typeface="Cambria Math" panose="02040503050406030204" pitchFamily="18" charset="0"/>
                              </a:rPr>
                              <m:t>2</m:t>
                            </m:r>
                          </m:den>
                        </m:f>
                        <m:r>
                          <a:rPr lang="en-US">
                            <a:latin typeface="Cambria Math" panose="02040503050406030204" pitchFamily="18" charset="0"/>
                          </a:rPr>
                          <m:t>+</m:t>
                        </m:r>
                        <m:r>
                          <a:rPr lang="en-US">
                            <a:latin typeface="Cambria Math" panose="02040503050406030204" pitchFamily="18" charset="0"/>
                          </a:rPr>
                          <m:t>𝑅</m:t>
                        </m:r>
                        <m:r>
                          <a:rPr lang="en-US">
                            <a:latin typeface="Cambria Math" panose="02040503050406030204" pitchFamily="18" charset="0"/>
                          </a:rPr>
                          <m:t>3+ …</m:t>
                        </m:r>
                      </m:den>
                    </m:f>
                  </m:oMath>
                </a14:m>
                <a:endParaRPr lang="en-US" dirty="0"/>
              </a:p>
              <a:p>
                <a:pPr lvl="1">
                  <a:spcBef>
                    <a:spcPts val="600"/>
                  </a:spcBef>
                </a:pPr>
                <a14:m>
                  <m:oMath xmlns:m="http://schemas.openxmlformats.org/officeDocument/2006/math">
                    <m:r>
                      <a:rPr lang="en-US">
                        <a:latin typeface="Cambria Math" panose="02040503050406030204" pitchFamily="18" charset="0"/>
                      </a:rPr>
                      <m:t>𝐸𝑇</m:t>
                    </m:r>
                    <m:r>
                      <a:rPr lang="en-US">
                        <a:latin typeface="Cambria Math" panose="02040503050406030204" pitchFamily="18" charset="0"/>
                      </a:rPr>
                      <m:t>=</m:t>
                    </m:r>
                    <m:r>
                      <a:rPr lang="en-US">
                        <a:latin typeface="Cambria Math" panose="02040503050406030204" pitchFamily="18" charset="0"/>
                      </a:rPr>
                      <m:t>𝐸</m:t>
                    </m:r>
                    <m:r>
                      <a:rPr lang="en-US">
                        <a:latin typeface="Cambria Math" panose="02040503050406030204" pitchFamily="18" charset="0"/>
                      </a:rPr>
                      <m:t>1=</m:t>
                    </m:r>
                    <m:r>
                      <a:rPr lang="en-US">
                        <a:latin typeface="Cambria Math" panose="02040503050406030204" pitchFamily="18" charset="0"/>
                      </a:rPr>
                      <m:t>𝐸</m:t>
                    </m:r>
                    <m:r>
                      <a:rPr lang="en-US">
                        <a:latin typeface="Cambria Math" panose="02040503050406030204" pitchFamily="18" charset="0"/>
                      </a:rPr>
                      <m:t>2=</m:t>
                    </m:r>
                    <m:r>
                      <a:rPr lang="en-US">
                        <a:latin typeface="Cambria Math" panose="02040503050406030204" pitchFamily="18" charset="0"/>
                      </a:rPr>
                      <m:t>𝐸</m:t>
                    </m:r>
                    <m:r>
                      <a:rPr lang="en-US">
                        <a:latin typeface="Cambria Math" panose="02040503050406030204" pitchFamily="18" charset="0"/>
                      </a:rPr>
                      <m:t>3= … </m:t>
                    </m:r>
                  </m:oMath>
                </a14:m>
                <a:endParaRPr lang="en-US" dirty="0"/>
              </a:p>
              <a:p>
                <a:pPr lvl="1">
                  <a:spcBef>
                    <a:spcPts val="600"/>
                  </a:spcBef>
                </a:pPr>
                <a14:m>
                  <m:oMath xmlns:m="http://schemas.openxmlformats.org/officeDocument/2006/math">
                    <m:r>
                      <a:rPr lang="en-US">
                        <a:latin typeface="Cambria Math" panose="02040503050406030204" pitchFamily="18" charset="0"/>
                      </a:rPr>
                      <m:t>𝐼𝑇</m:t>
                    </m:r>
                    <m:r>
                      <a:rPr lang="en-US">
                        <a:latin typeface="Cambria Math" panose="02040503050406030204" pitchFamily="18" charset="0"/>
                      </a:rPr>
                      <m:t>=</m:t>
                    </m:r>
                    <m:r>
                      <a:rPr lang="en-US">
                        <a:latin typeface="Cambria Math" panose="02040503050406030204" pitchFamily="18" charset="0"/>
                      </a:rPr>
                      <m:t>𝐼</m:t>
                    </m:r>
                    <m:r>
                      <a:rPr lang="en-US">
                        <a:latin typeface="Cambria Math" panose="02040503050406030204" pitchFamily="18" charset="0"/>
                      </a:rPr>
                      <m:t>1+</m:t>
                    </m:r>
                    <m:r>
                      <a:rPr lang="en-US">
                        <a:latin typeface="Cambria Math" panose="02040503050406030204" pitchFamily="18" charset="0"/>
                      </a:rPr>
                      <m:t>𝐼</m:t>
                    </m:r>
                    <m:r>
                      <a:rPr lang="en-US">
                        <a:latin typeface="Cambria Math" panose="02040503050406030204" pitchFamily="18" charset="0"/>
                      </a:rPr>
                      <m:t>2+</m:t>
                    </m:r>
                    <m:r>
                      <a:rPr lang="en-US">
                        <a:latin typeface="Cambria Math" panose="02040503050406030204" pitchFamily="18" charset="0"/>
                      </a:rPr>
                      <m:t>𝐼</m:t>
                    </m:r>
                    <m:r>
                      <a:rPr lang="en-US">
                        <a:latin typeface="Cambria Math" panose="02040503050406030204" pitchFamily="18" charset="0"/>
                      </a:rPr>
                      <m:t>3+ … </m:t>
                    </m:r>
                  </m:oMath>
                </a14:m>
                <a:endParaRPr lang="en-US" dirty="0"/>
              </a:p>
              <a:p>
                <a:r>
                  <a:rPr lang="en-US" dirty="0"/>
                  <a:t>If there is the same resistance in parallel, the resistance can be divided by the amount of times used. Examples:</a:t>
                </a:r>
              </a:p>
              <a:p>
                <a:pPr lvl="1">
                  <a:spcBef>
                    <a:spcPts val="600"/>
                  </a:spcBef>
                </a:pPr>
                <a14:m>
                  <m:oMath xmlns:m="http://schemas.openxmlformats.org/officeDocument/2006/math">
                    <m:r>
                      <a:rPr lang="en-US">
                        <a:latin typeface="Cambria Math" panose="02040503050406030204" pitchFamily="18" charset="0"/>
                      </a:rPr>
                      <m:t>𝑅</m:t>
                    </m:r>
                    <m:r>
                      <a:rPr lang="en-US">
                        <a:latin typeface="Cambria Math" panose="02040503050406030204" pitchFamily="18" charset="0"/>
                      </a:rPr>
                      <m:t>1 &amp; </m:t>
                    </m:r>
                    <m:r>
                      <a:rPr lang="en-US">
                        <a:latin typeface="Cambria Math" panose="02040503050406030204" pitchFamily="18" charset="0"/>
                      </a:rPr>
                      <m:t>𝑅</m:t>
                    </m:r>
                    <m:r>
                      <a:rPr lang="en-US">
                        <a:latin typeface="Cambria Math" panose="02040503050406030204" pitchFamily="18" charset="0"/>
                      </a:rPr>
                      <m:t>2 &amp; </m:t>
                    </m:r>
                    <m:r>
                      <a:rPr lang="en-US">
                        <a:latin typeface="Cambria Math" panose="02040503050406030204" pitchFamily="18" charset="0"/>
                      </a:rPr>
                      <m:t>𝑅</m:t>
                    </m:r>
                    <m:r>
                      <a:rPr lang="en-US">
                        <a:latin typeface="Cambria Math" panose="02040503050406030204" pitchFamily="18" charset="0"/>
                      </a:rPr>
                      <m:t>3=10 </m:t>
                    </m:r>
                    <m:r>
                      <a:rPr lang="en-US">
                        <a:latin typeface="Cambria Math" panose="02040503050406030204" pitchFamily="18" charset="0"/>
                      </a:rPr>
                      <m:t>𝑜h𝑚𝑠</m:t>
                    </m:r>
                  </m:oMath>
                </a14:m>
                <a:endParaRPr lang="en-US" dirty="0"/>
              </a:p>
              <a:p>
                <a:pPr lvl="1">
                  <a:spcBef>
                    <a:spcPts val="600"/>
                  </a:spcBef>
                </a:pPr>
                <a14:m>
                  <m:oMath xmlns:m="http://schemas.openxmlformats.org/officeDocument/2006/math">
                    <m:r>
                      <a:rPr lang="en-US">
                        <a:latin typeface="Cambria Math" panose="02040503050406030204" pitchFamily="18" charset="0"/>
                      </a:rPr>
                      <m:t>𝑅𝑇</m:t>
                    </m:r>
                    <m:r>
                      <a:rPr lang="en-US">
                        <a:latin typeface="Cambria Math" panose="02040503050406030204" pitchFamily="18" charset="0"/>
                      </a:rPr>
                      <m:t>=</m:t>
                    </m:r>
                    <m:f>
                      <m:fPr>
                        <m:ctrlPr>
                          <a:rPr lang="en-US" i="1">
                            <a:latin typeface="Cambria Math" panose="02040503050406030204" pitchFamily="18" charset="0"/>
                          </a:rPr>
                        </m:ctrlPr>
                      </m:fPr>
                      <m:num>
                        <m:r>
                          <a:rPr lang="en-US">
                            <a:latin typeface="Cambria Math" panose="02040503050406030204" pitchFamily="18" charset="0"/>
                          </a:rPr>
                          <m:t>10</m:t>
                        </m:r>
                      </m:num>
                      <m:den>
                        <m:r>
                          <a:rPr lang="en-US">
                            <a:latin typeface="Cambria Math" panose="02040503050406030204" pitchFamily="18" charset="0"/>
                          </a:rPr>
                          <m:t>3</m:t>
                        </m:r>
                      </m:den>
                    </m:f>
                    <m:r>
                      <a:rPr lang="en-US">
                        <a:latin typeface="Cambria Math" panose="02040503050406030204" pitchFamily="18" charset="0"/>
                      </a:rPr>
                      <m:t>=3.3 </m:t>
                    </m:r>
                    <m:r>
                      <a:rPr lang="en-US">
                        <a:latin typeface="Cambria Math" panose="02040503050406030204" pitchFamily="18" charset="0"/>
                      </a:rPr>
                      <m:t>𝑜h𝑚𝑠</m:t>
                    </m:r>
                  </m:oMath>
                </a14:m>
                <a:endParaRPr lang="en-US" dirty="0"/>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948" t="-607"/>
                </a:stretch>
              </a:blipFill>
            </p:spPr>
            <p:txBody>
              <a:bodyPr/>
              <a:lstStyle/>
              <a:p>
                <a:r>
                  <a:rPr lang="en-US">
                    <a:noFill/>
                  </a:rPr>
                  <a:t> </a:t>
                </a:r>
              </a:p>
            </p:txBody>
          </p:sp>
        </mc:Fallback>
      </mc:AlternateContent>
      <p:pic>
        <p:nvPicPr>
          <p:cNvPr id="4" name="Picture 3"/>
          <p:cNvPicPr>
            <a:picLocks noChangeAspect="1"/>
          </p:cNvPicPr>
          <p:nvPr/>
        </p:nvPicPr>
        <p:blipFill>
          <a:blip r:embed="rId3"/>
          <a:stretch>
            <a:fillRect/>
          </a:stretch>
        </p:blipFill>
        <p:spPr>
          <a:xfrm>
            <a:off x="7241101" y="4381207"/>
            <a:ext cx="4820447" cy="2049872"/>
          </a:xfrm>
          <a:prstGeom prst="rect">
            <a:avLst/>
          </a:prstGeom>
        </p:spPr>
      </p:pic>
      <p:sp>
        <p:nvSpPr>
          <p:cNvPr id="6" name="TextBox 5">
            <a:extLst>
              <a:ext uri="{FF2B5EF4-FFF2-40B4-BE49-F238E27FC236}">
                <a16:creationId xmlns:a16="http://schemas.microsoft.com/office/drawing/2014/main" id="{42246E65-A80A-8444-8D68-A680C05BB749}"/>
              </a:ext>
            </a:extLst>
          </p:cNvPr>
          <p:cNvSpPr txBox="1"/>
          <p:nvPr/>
        </p:nvSpPr>
        <p:spPr>
          <a:xfrm>
            <a:off x="7241101" y="6474542"/>
            <a:ext cx="5798378" cy="276999"/>
          </a:xfrm>
          <a:prstGeom prst="rect">
            <a:avLst/>
          </a:prstGeom>
          <a:noFill/>
        </p:spPr>
        <p:txBody>
          <a:bodyPr wrap="square" rtlCol="0">
            <a:spAutoFit/>
          </a:bodyPr>
          <a:lstStyle/>
          <a:p>
            <a:r>
              <a:rPr lang="en-US" sz="1200" dirty="0" smtClean="0"/>
              <a:t>Northeast Iowa Community College [CC BY 4.0]</a:t>
            </a:r>
            <a:endParaRPr lang="en-US" sz="1200" dirty="0"/>
          </a:p>
        </p:txBody>
      </p:sp>
    </p:spTree>
    <p:extLst>
      <p:ext uri="{BB962C8B-B14F-4D97-AF65-F5344CB8AC3E}">
        <p14:creationId xmlns:p14="http://schemas.microsoft.com/office/powerpoint/2010/main" val="671403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Parallel Circuits (continued)</a:t>
            </a:r>
            <a:br>
              <a:rPr lang="en-US"/>
            </a:br>
            <a:r>
              <a:rPr lang="en-US"/>
              <a:t/>
            </a:r>
            <a:br>
              <a:rPr lang="en-US"/>
            </a:b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If there is different resistance in parallel, it can be grouped, using the following:</a:t>
                </a:r>
              </a:p>
              <a:p>
                <a:pPr lvl="1">
                  <a:spcBef>
                    <a:spcPts val="600"/>
                  </a:spcBef>
                </a:pPr>
                <a14:m>
                  <m:oMath xmlns:m="http://schemas.openxmlformats.org/officeDocument/2006/math">
                    <m:r>
                      <a:rPr lang="en-US" smtClean="0">
                        <a:latin typeface="Cambria Math" panose="02040503050406030204" pitchFamily="18" charset="0"/>
                      </a:rPr>
                      <m:t>𝑅</m:t>
                    </m:r>
                    <m:r>
                      <a:rPr lang="en-US" smtClean="0">
                        <a:latin typeface="Cambria Math" panose="02040503050406030204" pitchFamily="18" charset="0"/>
                      </a:rPr>
                      <m:t>1=50 </m:t>
                    </m:r>
                    <m:r>
                      <a:rPr lang="en-US" smtClean="0">
                        <a:latin typeface="Cambria Math" panose="02040503050406030204" pitchFamily="18" charset="0"/>
                      </a:rPr>
                      <m:t>𝑜h𝑚𝑠</m:t>
                    </m:r>
                    <m:r>
                      <a:rPr lang="en-US" smtClean="0">
                        <a:latin typeface="Cambria Math" panose="02040503050406030204" pitchFamily="18" charset="0"/>
                      </a:rPr>
                      <m:t>   &amp;    </m:t>
                    </m:r>
                    <m:r>
                      <a:rPr lang="en-US" smtClean="0">
                        <a:latin typeface="Cambria Math" panose="02040503050406030204" pitchFamily="18" charset="0"/>
                      </a:rPr>
                      <m:t>𝑅</m:t>
                    </m:r>
                    <m:r>
                      <a:rPr lang="en-US" smtClean="0">
                        <a:latin typeface="Cambria Math" panose="02040503050406030204" pitchFamily="18" charset="0"/>
                      </a:rPr>
                      <m:t>2=75 </m:t>
                    </m:r>
                    <m:r>
                      <a:rPr lang="en-US" smtClean="0">
                        <a:latin typeface="Cambria Math" panose="02040503050406030204" pitchFamily="18" charset="0"/>
                      </a:rPr>
                      <m:t>𝑜h𝑚𝑠</m:t>
                    </m:r>
                    <m:r>
                      <a:rPr lang="en-US" smtClean="0">
                        <a:latin typeface="Cambria Math" panose="02040503050406030204" pitchFamily="18" charset="0"/>
                      </a:rPr>
                      <m:t> </m:t>
                    </m:r>
                    <m:r>
                      <a:rPr lang="en-US" smtClean="0">
                        <a:latin typeface="Cambria Math" panose="02040503050406030204" pitchFamily="18" charset="0"/>
                      </a:rPr>
                      <m:t>𝑡h𝑒𝑛</m:t>
                    </m:r>
                    <m:r>
                      <a:rPr lang="en-US" smtClean="0">
                        <a:latin typeface="Cambria Math" panose="02040503050406030204" pitchFamily="18" charset="0"/>
                      </a:rPr>
                      <m:t> </m:t>
                    </m:r>
                  </m:oMath>
                </a14:m>
                <a:endParaRPr lang="en-US" dirty="0"/>
              </a:p>
              <a:p>
                <a:pPr lvl="1">
                  <a:spcBef>
                    <a:spcPts val="600"/>
                  </a:spcBef>
                </a:pPr>
                <a14:m>
                  <m:oMath xmlns:m="http://schemas.openxmlformats.org/officeDocument/2006/math">
                    <m:r>
                      <a:rPr lang="en-US" smtClean="0">
                        <a:latin typeface="Cambria Math" panose="02040503050406030204" pitchFamily="18" charset="0"/>
                      </a:rPr>
                      <m:t>𝑅𝑇</m:t>
                    </m:r>
                    <m:r>
                      <a:rPr lang="en-US" smtClean="0">
                        <a:latin typeface="Cambria Math" panose="02040503050406030204" pitchFamily="18" charset="0"/>
                      </a:rPr>
                      <m:t>=50 </m:t>
                    </m:r>
                    <m:r>
                      <m:rPr>
                        <m:sty m:val="p"/>
                      </m:rPr>
                      <a:rPr lang="en-US" smtClean="0">
                        <a:latin typeface="Cambria Math" panose="02040503050406030204" pitchFamily="18" charset="0"/>
                      </a:rPr>
                      <m:t>x</m:t>
                    </m:r>
                    <m:f>
                      <m:fPr>
                        <m:ctrlPr>
                          <a:rPr lang="en-US" i="1" smtClean="0">
                            <a:latin typeface="Cambria Math" panose="02040503050406030204" pitchFamily="18" charset="0"/>
                          </a:rPr>
                        </m:ctrlPr>
                      </m:fPr>
                      <m:num>
                        <m:r>
                          <a:rPr lang="en-US" smtClean="0">
                            <a:latin typeface="Cambria Math" panose="02040503050406030204" pitchFamily="18" charset="0"/>
                          </a:rPr>
                          <m:t>75</m:t>
                        </m:r>
                      </m:num>
                      <m:den>
                        <m:r>
                          <a:rPr lang="en-US" smtClean="0">
                            <a:latin typeface="Cambria Math" panose="02040503050406030204" pitchFamily="18" charset="0"/>
                          </a:rPr>
                          <m:t>50</m:t>
                        </m:r>
                      </m:den>
                    </m:f>
                    <m:r>
                      <a:rPr lang="en-US" smtClean="0">
                        <a:latin typeface="Cambria Math" panose="02040503050406030204" pitchFamily="18" charset="0"/>
                      </a:rPr>
                      <m:t>+75=30 </m:t>
                    </m:r>
                    <m:r>
                      <m:rPr>
                        <m:sty m:val="p"/>
                      </m:rPr>
                      <a:rPr lang="en-US" smtClean="0">
                        <a:latin typeface="Cambria Math" panose="02040503050406030204" pitchFamily="18" charset="0"/>
                      </a:rPr>
                      <m:t>ohms</m:t>
                    </m:r>
                  </m:oMath>
                </a14:m>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948" t="-607" r="-1786"/>
                </a:stretch>
              </a:blipFill>
            </p:spPr>
            <p:txBody>
              <a:bodyPr/>
              <a:lstStyle/>
              <a:p>
                <a:r>
                  <a:rPr lang="en-US">
                    <a:noFill/>
                  </a:rPr>
                  <a:t> </a:t>
                </a:r>
              </a:p>
            </p:txBody>
          </p:sp>
        </mc:Fallback>
      </mc:AlternateContent>
      <p:pic>
        <p:nvPicPr>
          <p:cNvPr id="4" name="Picture 3"/>
          <p:cNvPicPr>
            <a:picLocks noChangeAspect="1"/>
          </p:cNvPicPr>
          <p:nvPr/>
        </p:nvPicPr>
        <p:blipFill>
          <a:blip r:embed="rId3"/>
          <a:stretch>
            <a:fillRect/>
          </a:stretch>
        </p:blipFill>
        <p:spPr>
          <a:xfrm>
            <a:off x="5390279" y="2749731"/>
            <a:ext cx="6071931" cy="2311969"/>
          </a:xfrm>
          <a:prstGeom prst="rect">
            <a:avLst/>
          </a:prstGeom>
        </p:spPr>
      </p:pic>
      <p:sp>
        <p:nvSpPr>
          <p:cNvPr id="6" name="TextBox 5">
            <a:extLst>
              <a:ext uri="{FF2B5EF4-FFF2-40B4-BE49-F238E27FC236}">
                <a16:creationId xmlns:a16="http://schemas.microsoft.com/office/drawing/2014/main" id="{42246E65-A80A-8444-8D68-A680C05BB749}"/>
              </a:ext>
            </a:extLst>
          </p:cNvPr>
          <p:cNvSpPr txBox="1"/>
          <p:nvPr/>
        </p:nvSpPr>
        <p:spPr>
          <a:xfrm>
            <a:off x="5889118" y="5406452"/>
            <a:ext cx="5798378" cy="276999"/>
          </a:xfrm>
          <a:prstGeom prst="rect">
            <a:avLst/>
          </a:prstGeom>
          <a:noFill/>
        </p:spPr>
        <p:txBody>
          <a:bodyPr wrap="square" rtlCol="0">
            <a:spAutoFit/>
          </a:bodyPr>
          <a:lstStyle/>
          <a:p>
            <a:r>
              <a:rPr lang="en-US" sz="1200" dirty="0" smtClean="0"/>
              <a:t>Northeast Iowa Community College [CC BY 4.0]</a:t>
            </a:r>
            <a:endParaRPr lang="en-US" sz="1200" dirty="0"/>
          </a:p>
        </p:txBody>
      </p:sp>
    </p:spTree>
    <p:extLst>
      <p:ext uri="{BB962C8B-B14F-4D97-AF65-F5344CB8AC3E}">
        <p14:creationId xmlns:p14="http://schemas.microsoft.com/office/powerpoint/2010/main" val="2148860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endParaRPr lang="en-US" dirty="0"/>
          </a:p>
        </p:txBody>
      </p:sp>
      <p:sp>
        <p:nvSpPr>
          <p:cNvPr id="3" name="Content Placeholder 2"/>
          <p:cNvSpPr>
            <a:spLocks noGrp="1"/>
          </p:cNvSpPr>
          <p:nvPr>
            <p:ph idx="1"/>
          </p:nvPr>
        </p:nvSpPr>
        <p:spPr/>
        <p:txBody>
          <a:bodyPr/>
          <a:lstStyle/>
          <a:p>
            <a:r>
              <a:rPr lang="en-US" dirty="0"/>
              <a:t>The objective of this unit is to present the student with some basic terms relating to electricity. Upon completion, the student will have an understanding of the following: </a:t>
            </a:r>
          </a:p>
          <a:p>
            <a:pPr lvl="1"/>
            <a:r>
              <a:rPr lang="en-US" dirty="0"/>
              <a:t>Basic atom structure</a:t>
            </a:r>
          </a:p>
          <a:p>
            <a:pPr lvl="1"/>
            <a:r>
              <a:rPr lang="en-US" dirty="0"/>
              <a:t>Key terms and definitions</a:t>
            </a:r>
          </a:p>
          <a:p>
            <a:pPr lvl="1"/>
            <a:r>
              <a:rPr lang="en-US" dirty="0"/>
              <a:t>Basic circuit analysis and recognition of differences</a:t>
            </a:r>
          </a:p>
          <a:p>
            <a:pPr lvl="1"/>
            <a:r>
              <a:rPr lang="en-US" dirty="0"/>
              <a:t>Basic notations and conversions</a:t>
            </a:r>
          </a:p>
          <a:p>
            <a:r>
              <a:rPr lang="en-US" dirty="0"/>
              <a:t>For any calculations made, it is critical to carry proper units. An answer is incorrect if it is not identified properly.</a:t>
            </a:r>
          </a:p>
        </p:txBody>
      </p:sp>
    </p:spTree>
    <p:extLst>
      <p:ext uri="{BB962C8B-B14F-4D97-AF65-F5344CB8AC3E}">
        <p14:creationId xmlns:p14="http://schemas.microsoft.com/office/powerpoint/2010/main" val="15022865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Series-Parallel Circuits</a:t>
            </a:r>
            <a:br>
              <a:rPr lang="en-US"/>
            </a:br>
            <a:r>
              <a:rPr lang="en-US"/>
              <a:t/>
            </a:r>
            <a:br>
              <a:rPr lang="en-US"/>
            </a:br>
            <a:endParaRPr lang="en-US" dirty="0"/>
          </a:p>
        </p:txBody>
      </p:sp>
      <p:sp>
        <p:nvSpPr>
          <p:cNvPr id="3" name="Content Placeholder 2"/>
          <p:cNvSpPr>
            <a:spLocks noGrp="1"/>
          </p:cNvSpPr>
          <p:nvPr>
            <p:ph idx="1"/>
          </p:nvPr>
        </p:nvSpPr>
        <p:spPr>
          <a:xfrm>
            <a:off x="4176146" y="290649"/>
            <a:ext cx="7511350" cy="6027618"/>
          </a:xfrm>
        </p:spPr>
        <p:txBody>
          <a:bodyPr/>
          <a:lstStyle/>
          <a:p>
            <a:r>
              <a:rPr lang="en-US" dirty="0"/>
              <a:t>Combines both series and parallel configurations</a:t>
            </a:r>
          </a:p>
          <a:p>
            <a:r>
              <a:rPr lang="en-US" dirty="0"/>
              <a:t>Steps involved in solving circuits:</a:t>
            </a:r>
          </a:p>
          <a:p>
            <a:pPr lvl="2">
              <a:spcBef>
                <a:spcPts val="600"/>
              </a:spcBef>
            </a:pPr>
            <a:r>
              <a:rPr lang="en-US" dirty="0"/>
              <a:t>First, determine the different series and parallel parts.</a:t>
            </a:r>
          </a:p>
          <a:p>
            <a:pPr lvl="2">
              <a:spcBef>
                <a:spcPts val="600"/>
              </a:spcBef>
            </a:pPr>
            <a:r>
              <a:rPr lang="en-US" dirty="0"/>
              <a:t>Break down the parallel circuits to a single resistance.</a:t>
            </a:r>
          </a:p>
          <a:p>
            <a:pPr lvl="2">
              <a:spcBef>
                <a:spcPts val="600"/>
              </a:spcBef>
            </a:pPr>
            <a:r>
              <a:rPr lang="en-US" dirty="0"/>
              <a:t>Redraw the circuit as a series circuit (critical step).</a:t>
            </a:r>
          </a:p>
          <a:p>
            <a:pPr lvl="2">
              <a:spcBef>
                <a:spcPts val="600"/>
              </a:spcBef>
            </a:pPr>
            <a:r>
              <a:rPr lang="en-US" dirty="0"/>
              <a:t>Calculate total resistance.</a:t>
            </a:r>
          </a:p>
          <a:p>
            <a:pPr lvl="2">
              <a:spcBef>
                <a:spcPts val="600"/>
              </a:spcBef>
            </a:pPr>
            <a:r>
              <a:rPr lang="en-US" dirty="0"/>
              <a:t>Calculate current if voltage</a:t>
            </a:r>
            <a:br>
              <a:rPr lang="en-US" dirty="0"/>
            </a:br>
            <a:r>
              <a:rPr lang="en-US" dirty="0"/>
              <a:t> is known.</a:t>
            </a:r>
          </a:p>
          <a:p>
            <a:pPr lvl="2">
              <a:spcBef>
                <a:spcPts val="600"/>
              </a:spcBef>
            </a:pPr>
            <a:r>
              <a:rPr lang="en-US" dirty="0"/>
              <a:t>Calculate voltage if current </a:t>
            </a:r>
            <a:br>
              <a:rPr lang="en-US" dirty="0"/>
            </a:br>
            <a:r>
              <a:rPr lang="en-US" dirty="0"/>
              <a:t>is known.</a:t>
            </a:r>
          </a:p>
        </p:txBody>
      </p:sp>
      <p:pic>
        <p:nvPicPr>
          <p:cNvPr id="6" name="Picture 5"/>
          <p:cNvPicPr>
            <a:picLocks noChangeAspect="1"/>
          </p:cNvPicPr>
          <p:nvPr/>
        </p:nvPicPr>
        <p:blipFill>
          <a:blip r:embed="rId2"/>
          <a:stretch>
            <a:fillRect/>
          </a:stretch>
        </p:blipFill>
        <p:spPr>
          <a:xfrm>
            <a:off x="8086708" y="2890684"/>
            <a:ext cx="3980840" cy="3414520"/>
          </a:xfrm>
          <a:prstGeom prst="rect">
            <a:avLst/>
          </a:prstGeom>
        </p:spPr>
      </p:pic>
      <p:sp>
        <p:nvSpPr>
          <p:cNvPr id="7" name="TextBox 6">
            <a:extLst>
              <a:ext uri="{FF2B5EF4-FFF2-40B4-BE49-F238E27FC236}">
                <a16:creationId xmlns:a16="http://schemas.microsoft.com/office/drawing/2014/main" id="{42246E65-A80A-8444-8D68-A680C05BB749}"/>
              </a:ext>
            </a:extLst>
          </p:cNvPr>
          <p:cNvSpPr txBox="1"/>
          <p:nvPr/>
        </p:nvSpPr>
        <p:spPr>
          <a:xfrm>
            <a:off x="8387885" y="6287506"/>
            <a:ext cx="5798378" cy="276999"/>
          </a:xfrm>
          <a:prstGeom prst="rect">
            <a:avLst/>
          </a:prstGeom>
          <a:noFill/>
        </p:spPr>
        <p:txBody>
          <a:bodyPr wrap="square" rtlCol="0">
            <a:spAutoFit/>
          </a:bodyPr>
          <a:lstStyle/>
          <a:p>
            <a:r>
              <a:rPr lang="en-US" sz="1200" dirty="0" smtClean="0"/>
              <a:t>Northeast Iowa Community College [CC BY 4.0]</a:t>
            </a:r>
            <a:endParaRPr lang="en-US" sz="1200" dirty="0"/>
          </a:p>
        </p:txBody>
      </p:sp>
    </p:spTree>
    <p:extLst>
      <p:ext uri="{BB962C8B-B14F-4D97-AF65-F5344CB8AC3E}">
        <p14:creationId xmlns:p14="http://schemas.microsoft.com/office/powerpoint/2010/main" val="2091687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Conclusions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a:t>Upon completion of this unit, students should be able to</a:t>
            </a:r>
          </a:p>
          <a:p>
            <a:r>
              <a:rPr lang="en-US"/>
              <a:t>Protons </a:t>
            </a:r>
            <a:r>
              <a:rPr lang="en-US" dirty="0"/>
              <a:t>and neutrons do not move from atom to atom.</a:t>
            </a:r>
          </a:p>
          <a:p>
            <a:r>
              <a:rPr lang="en-US" dirty="0"/>
              <a:t>Current is the movement of electrons from one atom to another.</a:t>
            </a:r>
          </a:p>
          <a:p>
            <a:r>
              <a:rPr lang="en-US" dirty="0"/>
              <a:t>Insulators inhibit the flow of electrons while conductors allow for free flow of electrons. Semi- conductors are somewhere in the middle and will become critical in PV cell design.</a:t>
            </a:r>
          </a:p>
          <a:p>
            <a:r>
              <a:rPr lang="en-US" dirty="0"/>
              <a:t>Photons are energy particles from the sun used in the production of electricity in a PV module.</a:t>
            </a:r>
          </a:p>
          <a:p>
            <a:r>
              <a:rPr lang="en-US" dirty="0"/>
              <a:t>Voltage, current, and resistance are all related and used in circuit calculations by incorporating ohms law.</a:t>
            </a:r>
          </a:p>
          <a:p>
            <a:r>
              <a:rPr lang="en-US" dirty="0"/>
              <a:t>Energy consumed will be expressed in watt-hours, which is a calculation to use in determining a PV system and its requirements.</a:t>
            </a:r>
          </a:p>
          <a:p>
            <a:r>
              <a:rPr lang="en-US" dirty="0"/>
              <a:t>An electrical circuit has four requirements, including switch, load, power supply and conductors.</a:t>
            </a:r>
          </a:p>
          <a:p>
            <a:r>
              <a:rPr lang="en-US" dirty="0"/>
              <a:t>Any circuit contains only two different items: a switch to pass power or a load to consume power.</a:t>
            </a:r>
          </a:p>
          <a:p>
            <a:r>
              <a:rPr lang="en-US" dirty="0"/>
              <a:t>Circuits can be series, parallel, or series-parallel. Formulas exist to determine amounts.</a:t>
            </a:r>
          </a:p>
          <a:p>
            <a:r>
              <a:rPr lang="en-US" dirty="0"/>
              <a:t>When working with formulas, the answer is wrong if units are not identified.</a:t>
            </a:r>
          </a:p>
          <a:p>
            <a:pPr lvl="1"/>
            <a:endParaRPr lang="en-US" dirty="0"/>
          </a:p>
          <a:p>
            <a:pPr lvl="1"/>
            <a:endParaRPr lang="en-US" dirty="0"/>
          </a:p>
          <a:p>
            <a:pPr lvl="1"/>
            <a:endParaRPr lang="en-US" dirty="0"/>
          </a:p>
          <a:p>
            <a:pPr lvl="1"/>
            <a:endParaRPr lang="en-US" dirty="0"/>
          </a:p>
        </p:txBody>
      </p:sp>
      <p:sp>
        <p:nvSpPr>
          <p:cNvPr id="4" name="TextBox 3"/>
          <p:cNvSpPr txBox="1"/>
          <p:nvPr/>
        </p:nvSpPr>
        <p:spPr>
          <a:xfrm>
            <a:off x="127320" y="5969924"/>
            <a:ext cx="3796496" cy="861774"/>
          </a:xfrm>
          <a:prstGeom prst="rect">
            <a:avLst/>
          </a:prstGeom>
          <a:noFill/>
        </p:spPr>
        <p:txBody>
          <a:bodyPr wrap="square" rtlCol="0">
            <a:spAutoFit/>
          </a:bodyPr>
          <a:lstStyle/>
          <a:p>
            <a:r>
              <a:rPr lang="en-US" sz="1000" dirty="0"/>
              <a:t>“This presentation was prepared by Northeast Iowa Community College under award EG-17-004 from the Iowa Energy Center. Any opinions, findings, and conclusions or recommendations expressed in this material are those of the author(s) and do not necessarily reflect the views of the Iowa Energy Center.”</a:t>
            </a:r>
          </a:p>
        </p:txBody>
      </p:sp>
    </p:spTree>
    <p:extLst>
      <p:ext uri="{BB962C8B-B14F-4D97-AF65-F5344CB8AC3E}">
        <p14:creationId xmlns:p14="http://schemas.microsoft.com/office/powerpoint/2010/main" val="1489169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importance of the atom</a:t>
            </a:r>
            <a:endParaRPr lang="en-US" dirty="0"/>
          </a:p>
        </p:txBody>
      </p:sp>
      <p:sp>
        <p:nvSpPr>
          <p:cNvPr id="3" name="Content Placeholder 2"/>
          <p:cNvSpPr>
            <a:spLocks noGrp="1"/>
          </p:cNvSpPr>
          <p:nvPr>
            <p:ph idx="1"/>
          </p:nvPr>
        </p:nvSpPr>
        <p:spPr/>
        <p:txBody>
          <a:bodyPr/>
          <a:lstStyle/>
          <a:p>
            <a:r>
              <a:rPr lang="en-US" dirty="0"/>
              <a:t>Atom Structure</a:t>
            </a:r>
          </a:p>
          <a:p>
            <a:pPr lvl="1"/>
            <a:r>
              <a:rPr lang="en-US" dirty="0"/>
              <a:t>Made up of electrons, protons, and neutrons</a:t>
            </a:r>
          </a:p>
          <a:p>
            <a:pPr lvl="1"/>
            <a:r>
              <a:rPr lang="en-US" dirty="0"/>
              <a:t>The nucleus contains the protons and neutrons. </a:t>
            </a:r>
          </a:p>
          <a:p>
            <a:pPr lvl="1"/>
            <a:r>
              <a:rPr lang="en-US" dirty="0"/>
              <a:t>The shell contains the electrons, which orbit the nucleus.</a:t>
            </a:r>
          </a:p>
          <a:p>
            <a:pPr lvl="1"/>
            <a:r>
              <a:rPr lang="en-US" dirty="0"/>
              <a:t>The building blocks of matter</a:t>
            </a:r>
          </a:p>
          <a:p>
            <a:r>
              <a:rPr lang="en-US" dirty="0"/>
              <a:t>The atomic structure of a material will help to determine the ease of current flow </a:t>
            </a:r>
          </a:p>
          <a:p>
            <a:pPr lvl="1"/>
            <a:r>
              <a:rPr lang="en-US" dirty="0"/>
              <a:t>Atoms can be charged. </a:t>
            </a:r>
          </a:p>
          <a:p>
            <a:pPr lvl="2"/>
            <a:r>
              <a:rPr lang="en-US" dirty="0"/>
              <a:t>Positive </a:t>
            </a:r>
          </a:p>
          <a:p>
            <a:pPr lvl="2"/>
            <a:r>
              <a:rPr lang="en-US" dirty="0"/>
              <a:t>Negative</a:t>
            </a:r>
          </a:p>
          <a:p>
            <a:pPr lvl="2"/>
            <a:r>
              <a:rPr lang="en-US" dirty="0"/>
              <a:t>Neutral</a:t>
            </a:r>
          </a:p>
          <a:p>
            <a:r>
              <a:rPr lang="en-US" dirty="0"/>
              <a:t>Law of Charges: Like charges repel each other, and unlike charges attract each other.</a:t>
            </a:r>
          </a:p>
          <a:p>
            <a:pPr lvl="1"/>
            <a:r>
              <a:rPr lang="en-US" dirty="0"/>
              <a:t>A material that has an excess of electrons will take on a negative charge.</a:t>
            </a:r>
          </a:p>
          <a:p>
            <a:pPr lvl="1"/>
            <a:r>
              <a:rPr lang="en-US" dirty="0"/>
              <a:t>A material that has fewer electrons than protons will have a net positive charge.</a:t>
            </a:r>
          </a:p>
          <a:p>
            <a:endParaRPr lang="en-US" dirty="0"/>
          </a:p>
        </p:txBody>
      </p:sp>
    </p:spTree>
    <p:extLst>
      <p:ext uri="{BB962C8B-B14F-4D97-AF65-F5344CB8AC3E}">
        <p14:creationId xmlns:p14="http://schemas.microsoft.com/office/powerpoint/2010/main" val="293456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Electrical Materials &amp; Photons</a:t>
            </a:r>
            <a:endParaRPr lang="en-US" dirty="0"/>
          </a:p>
        </p:txBody>
      </p:sp>
      <p:sp>
        <p:nvSpPr>
          <p:cNvPr id="3" name="Content Placeholder 2"/>
          <p:cNvSpPr>
            <a:spLocks noGrp="1"/>
          </p:cNvSpPr>
          <p:nvPr>
            <p:ph idx="1"/>
          </p:nvPr>
        </p:nvSpPr>
        <p:spPr/>
        <p:txBody>
          <a:bodyPr/>
          <a:lstStyle/>
          <a:p>
            <a:r>
              <a:rPr lang="en-US" dirty="0"/>
              <a:t>Electrical materials used</a:t>
            </a:r>
          </a:p>
          <a:p>
            <a:pPr lvl="2"/>
            <a:r>
              <a:rPr lang="en-US" dirty="0"/>
              <a:t>Insulators: Materials that inhibit the flow of free electrons; this material has only a few </a:t>
            </a:r>
            <a:r>
              <a:rPr lang="en-US"/>
              <a:t>free electrons</a:t>
            </a:r>
            <a:endParaRPr lang="en-US" dirty="0"/>
          </a:p>
          <a:p>
            <a:pPr lvl="2"/>
            <a:r>
              <a:rPr lang="en-US" dirty="0"/>
              <a:t>Conductor: Materials that readily allow for the flow of free electrons and have many free electrons</a:t>
            </a:r>
          </a:p>
          <a:p>
            <a:pPr lvl="2"/>
            <a:r>
              <a:rPr lang="en-US" dirty="0"/>
              <a:t>Semi-conductors: A material that has more free electrons than an insulator but fewer free electrons than a conductor</a:t>
            </a:r>
          </a:p>
          <a:p>
            <a:r>
              <a:rPr lang="en-US" dirty="0"/>
              <a:t>Photons</a:t>
            </a:r>
          </a:p>
          <a:p>
            <a:pPr lvl="1"/>
            <a:r>
              <a:rPr lang="en-US" dirty="0"/>
              <a:t>The basic unit of light energy</a:t>
            </a:r>
          </a:p>
          <a:p>
            <a:pPr lvl="1"/>
            <a:r>
              <a:rPr lang="en-US" dirty="0"/>
              <a:t>Light can be considered to consist of a stream of tiny particles of energy called photons.</a:t>
            </a:r>
          </a:p>
          <a:p>
            <a:pPr lvl="2"/>
            <a:r>
              <a:rPr lang="en-US" dirty="0"/>
              <a:t>This is used in Solar Photovoltaics and helps with the creation of electricity.</a:t>
            </a:r>
          </a:p>
          <a:p>
            <a:pPr lvl="2"/>
            <a:r>
              <a:rPr lang="en-US" dirty="0"/>
              <a:t>P-N Junction could be considered the heart of the solar cell.</a:t>
            </a:r>
          </a:p>
        </p:txBody>
      </p:sp>
    </p:spTree>
    <p:extLst>
      <p:ext uri="{BB962C8B-B14F-4D97-AF65-F5344CB8AC3E}">
        <p14:creationId xmlns:p14="http://schemas.microsoft.com/office/powerpoint/2010/main" val="917025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Electricity for Renewables</a:t>
            </a:r>
            <a:endParaRPr lang="en-US" dirty="0"/>
          </a:p>
        </p:txBody>
      </p:sp>
      <p:sp>
        <p:nvSpPr>
          <p:cNvPr id="3" name="Content Placeholder 2"/>
          <p:cNvSpPr>
            <a:spLocks noGrp="1"/>
          </p:cNvSpPr>
          <p:nvPr>
            <p:ph idx="1"/>
          </p:nvPr>
        </p:nvSpPr>
        <p:spPr/>
        <p:txBody>
          <a:bodyPr/>
          <a:lstStyle/>
          <a:p>
            <a:pPr lvl="0"/>
            <a:r>
              <a:rPr lang="en-US" dirty="0"/>
              <a:t>Direct Current-DC</a:t>
            </a:r>
          </a:p>
          <a:p>
            <a:pPr lvl="1"/>
            <a:r>
              <a:rPr lang="en-US" dirty="0"/>
              <a:t>Current flows in one direction only.</a:t>
            </a:r>
          </a:p>
          <a:p>
            <a:pPr lvl="1"/>
            <a:r>
              <a:rPr lang="en-US" dirty="0"/>
              <a:t>Car Battery</a:t>
            </a:r>
          </a:p>
          <a:p>
            <a:pPr lvl="1"/>
            <a:r>
              <a:rPr lang="en-US" dirty="0"/>
              <a:t>Photovoltaic cells</a:t>
            </a:r>
          </a:p>
          <a:p>
            <a:r>
              <a:rPr lang="en-US" dirty="0"/>
              <a:t>Alternating Current-AC</a:t>
            </a:r>
          </a:p>
          <a:p>
            <a:pPr lvl="1"/>
            <a:r>
              <a:rPr lang="en-US" dirty="0"/>
              <a:t>Current flows in one direction, then the other, and alternates back and forth.</a:t>
            </a:r>
          </a:p>
          <a:p>
            <a:pPr lvl="1"/>
            <a:r>
              <a:rPr lang="en-US" dirty="0"/>
              <a:t>This is what is used in one’s home single phase.</a:t>
            </a:r>
          </a:p>
          <a:p>
            <a:pPr lvl="1"/>
            <a:r>
              <a:rPr lang="en-US" dirty="0"/>
              <a:t>Can be transformed</a:t>
            </a:r>
          </a:p>
          <a:p>
            <a:endParaRPr lang="en-US" dirty="0"/>
          </a:p>
          <a:p>
            <a:endParaRPr lang="en-US" dirty="0"/>
          </a:p>
          <a:p>
            <a:pPr lvl="0"/>
            <a:endParaRPr lang="en-US" dirty="0"/>
          </a:p>
        </p:txBody>
      </p:sp>
    </p:spTree>
    <p:extLst>
      <p:ext uri="{BB962C8B-B14F-4D97-AF65-F5344CB8AC3E}">
        <p14:creationId xmlns:p14="http://schemas.microsoft.com/office/powerpoint/2010/main" val="203678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DC &amp; AC Currents</a:t>
            </a:r>
          </a:p>
        </p:txBody>
      </p:sp>
      <p:pic>
        <p:nvPicPr>
          <p:cNvPr id="4" name="Picture 3"/>
          <p:cNvPicPr>
            <a:picLocks noChangeAspect="1"/>
          </p:cNvPicPr>
          <p:nvPr/>
        </p:nvPicPr>
        <p:blipFill>
          <a:blip r:embed="rId2"/>
          <a:stretch>
            <a:fillRect/>
          </a:stretch>
        </p:blipFill>
        <p:spPr>
          <a:xfrm>
            <a:off x="4612719" y="132732"/>
            <a:ext cx="6801138" cy="6341810"/>
          </a:xfrm>
          <a:prstGeom prst="rect">
            <a:avLst/>
          </a:prstGeom>
        </p:spPr>
      </p:pic>
      <p:sp>
        <p:nvSpPr>
          <p:cNvPr id="3" name="TextBox 2">
            <a:extLst>
              <a:ext uri="{FF2B5EF4-FFF2-40B4-BE49-F238E27FC236}">
                <a16:creationId xmlns:a16="http://schemas.microsoft.com/office/drawing/2014/main" id="{42246E65-A80A-8444-8D68-A680C05BB749}"/>
              </a:ext>
            </a:extLst>
          </p:cNvPr>
          <p:cNvSpPr txBox="1"/>
          <p:nvPr/>
        </p:nvSpPr>
        <p:spPr>
          <a:xfrm>
            <a:off x="4612719" y="6474542"/>
            <a:ext cx="5798378" cy="276999"/>
          </a:xfrm>
          <a:prstGeom prst="rect">
            <a:avLst/>
          </a:prstGeom>
          <a:noFill/>
        </p:spPr>
        <p:txBody>
          <a:bodyPr wrap="square" rtlCol="0">
            <a:spAutoFit/>
          </a:bodyPr>
          <a:lstStyle/>
          <a:p>
            <a:r>
              <a:rPr lang="en-US" sz="1200" dirty="0" smtClean="0"/>
              <a:t>Northeast Iowa Community College [CC BY 4.0]</a:t>
            </a:r>
            <a:endParaRPr lang="en-US" sz="1200" dirty="0"/>
          </a:p>
        </p:txBody>
      </p:sp>
    </p:spTree>
    <p:extLst>
      <p:ext uri="{BB962C8B-B14F-4D97-AF65-F5344CB8AC3E}">
        <p14:creationId xmlns:p14="http://schemas.microsoft.com/office/powerpoint/2010/main" val="135515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Flow of Electrons through Conductor</a:t>
            </a:r>
          </a:p>
        </p:txBody>
      </p:sp>
      <p:sp>
        <p:nvSpPr>
          <p:cNvPr id="3" name="Content Placeholder 2"/>
          <p:cNvSpPr>
            <a:spLocks noGrp="1"/>
          </p:cNvSpPr>
          <p:nvPr>
            <p:ph idx="1"/>
          </p:nvPr>
        </p:nvSpPr>
        <p:spPr>
          <a:xfrm>
            <a:off x="4176146" y="277586"/>
            <a:ext cx="7511350" cy="6027618"/>
          </a:xfrm>
        </p:spPr>
        <p:txBody>
          <a:bodyPr/>
          <a:lstStyle/>
          <a:p>
            <a:r>
              <a:rPr lang="en-US" dirty="0"/>
              <a:t>Current: The flow of electrons through a conductor</a:t>
            </a:r>
          </a:p>
          <a:p>
            <a:pPr lvl="1">
              <a:spcBef>
                <a:spcPts val="600"/>
              </a:spcBef>
            </a:pPr>
            <a:r>
              <a:rPr lang="en-US" dirty="0"/>
              <a:t>Measure in Ampere</a:t>
            </a:r>
          </a:p>
          <a:p>
            <a:pPr lvl="1">
              <a:spcBef>
                <a:spcPts val="600"/>
              </a:spcBef>
            </a:pPr>
            <a:r>
              <a:rPr lang="en-US" dirty="0"/>
              <a:t>Measured with Amp Meter</a:t>
            </a:r>
          </a:p>
          <a:p>
            <a:pPr lvl="1">
              <a:spcBef>
                <a:spcPts val="600"/>
              </a:spcBef>
            </a:pPr>
            <a:r>
              <a:rPr lang="en-US" dirty="0"/>
              <a:t>Electron Current flow</a:t>
            </a:r>
          </a:p>
          <a:p>
            <a:pPr lvl="5">
              <a:spcBef>
                <a:spcPts val="600"/>
              </a:spcBef>
            </a:pPr>
            <a:r>
              <a:rPr lang="en-US" dirty="0"/>
              <a:t>Negative to positive flow</a:t>
            </a:r>
          </a:p>
          <a:p>
            <a:pPr lvl="1">
              <a:spcBef>
                <a:spcPts val="600"/>
              </a:spcBef>
            </a:pPr>
            <a:r>
              <a:rPr lang="en-US" dirty="0"/>
              <a:t>Conventional Current flow</a:t>
            </a:r>
          </a:p>
          <a:p>
            <a:pPr lvl="5">
              <a:spcBef>
                <a:spcPts val="600"/>
              </a:spcBef>
            </a:pPr>
            <a:r>
              <a:rPr lang="en-US" dirty="0"/>
              <a:t>Positive to negative flow</a:t>
            </a:r>
          </a:p>
        </p:txBody>
      </p:sp>
      <p:pic>
        <p:nvPicPr>
          <p:cNvPr id="8" name="Picture 7"/>
          <p:cNvPicPr>
            <a:picLocks noChangeAspect="1"/>
          </p:cNvPicPr>
          <p:nvPr/>
        </p:nvPicPr>
        <p:blipFill>
          <a:blip r:embed="rId2"/>
          <a:stretch>
            <a:fillRect/>
          </a:stretch>
        </p:blipFill>
        <p:spPr>
          <a:xfrm>
            <a:off x="5272141" y="2973411"/>
            <a:ext cx="4853366" cy="3526782"/>
          </a:xfrm>
          <a:prstGeom prst="rect">
            <a:avLst/>
          </a:prstGeom>
        </p:spPr>
      </p:pic>
      <p:sp>
        <p:nvSpPr>
          <p:cNvPr id="6" name="TextBox 5">
            <a:extLst>
              <a:ext uri="{FF2B5EF4-FFF2-40B4-BE49-F238E27FC236}">
                <a16:creationId xmlns:a16="http://schemas.microsoft.com/office/drawing/2014/main" id="{42246E65-A80A-8444-8D68-A680C05BB749}"/>
              </a:ext>
            </a:extLst>
          </p:cNvPr>
          <p:cNvSpPr txBox="1"/>
          <p:nvPr/>
        </p:nvSpPr>
        <p:spPr>
          <a:xfrm>
            <a:off x="5305054" y="6474542"/>
            <a:ext cx="5798378" cy="276999"/>
          </a:xfrm>
          <a:prstGeom prst="rect">
            <a:avLst/>
          </a:prstGeom>
          <a:noFill/>
        </p:spPr>
        <p:txBody>
          <a:bodyPr wrap="square" rtlCol="0">
            <a:spAutoFit/>
          </a:bodyPr>
          <a:lstStyle/>
          <a:p>
            <a:r>
              <a:rPr lang="en-US" sz="1200" dirty="0" smtClean="0"/>
              <a:t>Northeast Iowa Community College [CC BY 4.0]</a:t>
            </a:r>
            <a:endParaRPr lang="en-US" sz="1200" dirty="0"/>
          </a:p>
        </p:txBody>
      </p:sp>
    </p:spTree>
    <p:extLst>
      <p:ext uri="{BB962C8B-B14F-4D97-AF65-F5344CB8AC3E}">
        <p14:creationId xmlns:p14="http://schemas.microsoft.com/office/powerpoint/2010/main" val="307239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Understanding Voltage</a:t>
            </a:r>
            <a:endParaRPr lang="en-US" dirty="0"/>
          </a:p>
        </p:txBody>
      </p:sp>
      <p:sp>
        <p:nvSpPr>
          <p:cNvPr id="3" name="Content Placeholder 2"/>
          <p:cNvSpPr>
            <a:spLocks noGrp="1"/>
          </p:cNvSpPr>
          <p:nvPr>
            <p:ph idx="1"/>
          </p:nvPr>
        </p:nvSpPr>
        <p:spPr/>
        <p:txBody>
          <a:bodyPr/>
          <a:lstStyle/>
          <a:p>
            <a:pPr lvl="0"/>
            <a:r>
              <a:rPr lang="en-US" dirty="0"/>
              <a:t>Voltage: Pressure or force that pushes current through a conductor</a:t>
            </a:r>
          </a:p>
          <a:p>
            <a:pPr lvl="1">
              <a:spcBef>
                <a:spcPts val="600"/>
              </a:spcBef>
            </a:pPr>
            <a:r>
              <a:rPr lang="en-US" dirty="0"/>
              <a:t>Measured in volts</a:t>
            </a:r>
          </a:p>
          <a:p>
            <a:pPr lvl="1">
              <a:spcBef>
                <a:spcPts val="600"/>
              </a:spcBef>
            </a:pPr>
            <a:r>
              <a:rPr lang="en-US" dirty="0"/>
              <a:t>Can be measured with or without current flow</a:t>
            </a:r>
          </a:p>
          <a:p>
            <a:pPr lvl="1">
              <a:spcBef>
                <a:spcPts val="600"/>
              </a:spcBef>
            </a:pPr>
            <a:r>
              <a:rPr lang="en-US" dirty="0"/>
              <a:t>Measured with volt meter</a:t>
            </a:r>
          </a:p>
          <a:p>
            <a:pPr lvl="1">
              <a:spcBef>
                <a:spcPts val="600"/>
              </a:spcBef>
            </a:pPr>
            <a:r>
              <a:rPr lang="en-US" dirty="0"/>
              <a:t>Potential difference between two points</a:t>
            </a:r>
          </a:p>
          <a:p>
            <a:pPr lvl="1">
              <a:spcBef>
                <a:spcPts val="600"/>
              </a:spcBef>
            </a:pPr>
            <a:r>
              <a:rPr lang="en-US" dirty="0"/>
              <a:t>A battery or PV source provides a DC power source</a:t>
            </a:r>
          </a:p>
          <a:p>
            <a:pPr lvl="1">
              <a:spcBef>
                <a:spcPts val="600"/>
              </a:spcBef>
            </a:pPr>
            <a:r>
              <a:rPr lang="en-US" dirty="0"/>
              <a:t>A rotating generator could produce AC</a:t>
            </a:r>
          </a:p>
          <a:p>
            <a:pPr lvl="1">
              <a:spcBef>
                <a:spcPts val="600"/>
              </a:spcBef>
            </a:pPr>
            <a:r>
              <a:rPr lang="en-US" dirty="0"/>
              <a:t>Some power supplies that convert AC to DC or DC to AC</a:t>
            </a:r>
          </a:p>
          <a:p>
            <a:pPr marL="0" lvl="0" indent="0">
              <a:buNone/>
            </a:pPr>
            <a:endParaRPr lang="en-US" dirty="0"/>
          </a:p>
        </p:txBody>
      </p:sp>
      <p:pic>
        <p:nvPicPr>
          <p:cNvPr id="4" name="Picture 3"/>
          <p:cNvPicPr>
            <a:picLocks noChangeAspect="1"/>
          </p:cNvPicPr>
          <p:nvPr/>
        </p:nvPicPr>
        <p:blipFill>
          <a:blip r:embed="rId2"/>
          <a:stretch>
            <a:fillRect/>
          </a:stretch>
        </p:blipFill>
        <p:spPr>
          <a:xfrm>
            <a:off x="5428437" y="3528460"/>
            <a:ext cx="4580048" cy="2905771"/>
          </a:xfrm>
          <a:prstGeom prst="rect">
            <a:avLst/>
          </a:prstGeom>
        </p:spPr>
      </p:pic>
      <p:sp>
        <p:nvSpPr>
          <p:cNvPr id="6" name="TextBox 5">
            <a:extLst>
              <a:ext uri="{FF2B5EF4-FFF2-40B4-BE49-F238E27FC236}">
                <a16:creationId xmlns:a16="http://schemas.microsoft.com/office/drawing/2014/main" id="{42246E65-A80A-8444-8D68-A680C05BB749}"/>
              </a:ext>
            </a:extLst>
          </p:cNvPr>
          <p:cNvSpPr txBox="1"/>
          <p:nvPr/>
        </p:nvSpPr>
        <p:spPr>
          <a:xfrm>
            <a:off x="6062696" y="6474542"/>
            <a:ext cx="5798378" cy="276999"/>
          </a:xfrm>
          <a:prstGeom prst="rect">
            <a:avLst/>
          </a:prstGeom>
          <a:noFill/>
        </p:spPr>
        <p:txBody>
          <a:bodyPr wrap="square" rtlCol="0">
            <a:spAutoFit/>
          </a:bodyPr>
          <a:lstStyle/>
          <a:p>
            <a:r>
              <a:rPr lang="en-US" sz="1200" dirty="0" smtClean="0"/>
              <a:t>Northeast Iowa Community College [CC BY 4.0]</a:t>
            </a:r>
            <a:endParaRPr lang="en-US" sz="1200" dirty="0"/>
          </a:p>
        </p:txBody>
      </p:sp>
    </p:spTree>
    <p:extLst>
      <p:ext uri="{BB962C8B-B14F-4D97-AF65-F5344CB8AC3E}">
        <p14:creationId xmlns:p14="http://schemas.microsoft.com/office/powerpoint/2010/main" val="178389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Electricity for Renewables</a:t>
            </a:r>
          </a:p>
        </p:txBody>
      </p:sp>
      <p:sp>
        <p:nvSpPr>
          <p:cNvPr id="3" name="Content Placeholder 2"/>
          <p:cNvSpPr>
            <a:spLocks noGrp="1"/>
          </p:cNvSpPr>
          <p:nvPr>
            <p:ph idx="1"/>
          </p:nvPr>
        </p:nvSpPr>
        <p:spPr/>
        <p:txBody>
          <a:bodyPr/>
          <a:lstStyle/>
          <a:p>
            <a:r>
              <a:rPr lang="en-US" dirty="0"/>
              <a:t>Resistance: Opposition to current flow</a:t>
            </a:r>
          </a:p>
          <a:p>
            <a:pPr lvl="1">
              <a:spcBef>
                <a:spcPts val="600"/>
              </a:spcBef>
            </a:pPr>
            <a:r>
              <a:rPr lang="en-US" dirty="0"/>
              <a:t>Measured in ohms</a:t>
            </a:r>
          </a:p>
          <a:p>
            <a:pPr lvl="1">
              <a:spcBef>
                <a:spcPts val="600"/>
              </a:spcBef>
            </a:pPr>
            <a:r>
              <a:rPr lang="en-US" dirty="0"/>
              <a:t>Measured with ohmmeter</a:t>
            </a:r>
          </a:p>
          <a:p>
            <a:r>
              <a:rPr lang="en-US" dirty="0"/>
              <a:t>Power: The rate of work or energy consumption</a:t>
            </a:r>
          </a:p>
          <a:p>
            <a:pPr lvl="1">
              <a:spcBef>
                <a:spcPts val="600"/>
              </a:spcBef>
            </a:pPr>
            <a:r>
              <a:rPr lang="en-US" dirty="0"/>
              <a:t>Measured in watts</a:t>
            </a:r>
          </a:p>
          <a:p>
            <a:pPr lvl="2">
              <a:spcBef>
                <a:spcPts val="600"/>
              </a:spcBef>
            </a:pPr>
            <a:r>
              <a:rPr lang="en-US" dirty="0"/>
              <a:t>Measures the rate at which energy is used in a circuit</a:t>
            </a:r>
          </a:p>
        </p:txBody>
      </p:sp>
    </p:spTree>
    <p:extLst>
      <p:ext uri="{BB962C8B-B14F-4D97-AF65-F5344CB8AC3E}">
        <p14:creationId xmlns:p14="http://schemas.microsoft.com/office/powerpoint/2010/main" val="122116890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5549</TotalTime>
  <Words>1488</Words>
  <Application>Microsoft Office PowerPoint</Application>
  <PresentationFormat>Widescreen</PresentationFormat>
  <Paragraphs>228</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Cambria Math</vt:lpstr>
      <vt:lpstr>Times New Roman</vt:lpstr>
      <vt:lpstr>Wingdings</vt:lpstr>
      <vt:lpstr>Retrospect</vt:lpstr>
      <vt:lpstr>Basic Electricity </vt:lpstr>
      <vt:lpstr>Objectives</vt:lpstr>
      <vt:lpstr>The importance of the atom</vt:lpstr>
      <vt:lpstr>Electrical Materials &amp; Photons</vt:lpstr>
      <vt:lpstr>Electricity for Renewables</vt:lpstr>
      <vt:lpstr>Examples of DC &amp; AC Currents</vt:lpstr>
      <vt:lpstr>Flow of Electrons through Conductor</vt:lpstr>
      <vt:lpstr>Understanding Voltage</vt:lpstr>
      <vt:lpstr>Electricity for Renewables</vt:lpstr>
      <vt:lpstr>Understanding the Circuit</vt:lpstr>
      <vt:lpstr>Ohm’s Law</vt:lpstr>
      <vt:lpstr>Identifying the Equation</vt:lpstr>
      <vt:lpstr>Equations for Energy Use</vt:lpstr>
      <vt:lpstr>Conversions</vt:lpstr>
      <vt:lpstr>Engineering notation with metric prefixes</vt:lpstr>
      <vt:lpstr>Examples of Conversions</vt:lpstr>
      <vt:lpstr>Series Circuit</vt:lpstr>
      <vt:lpstr>Parallel Circuits  </vt:lpstr>
      <vt:lpstr>Parallel Circuits (continued)  </vt:lpstr>
      <vt:lpstr>Series-Parallel Circuits  </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Carlson</dc:creator>
  <cp:lastModifiedBy>Madeline Wagner</cp:lastModifiedBy>
  <cp:revision>216</cp:revision>
  <cp:lastPrinted>2017-10-01T16:21:22Z</cp:lastPrinted>
  <dcterms:created xsi:type="dcterms:W3CDTF">2017-10-01T16:12:52Z</dcterms:created>
  <dcterms:modified xsi:type="dcterms:W3CDTF">2019-02-25T14:54:03Z</dcterms:modified>
</cp:coreProperties>
</file>