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6"/>
  </p:notesMasterIdLst>
  <p:sldIdLst>
    <p:sldId id="256" r:id="rId2"/>
    <p:sldId id="330" r:id="rId3"/>
    <p:sldId id="280" r:id="rId4"/>
    <p:sldId id="342" r:id="rId5"/>
    <p:sldId id="332" r:id="rId6"/>
    <p:sldId id="333" r:id="rId7"/>
    <p:sldId id="334" r:id="rId8"/>
    <p:sldId id="343" r:id="rId9"/>
    <p:sldId id="335" r:id="rId10"/>
    <p:sldId id="337" r:id="rId11"/>
    <p:sldId id="336" r:id="rId12"/>
    <p:sldId id="338" r:id="rId13"/>
    <p:sldId id="344" r:id="rId14"/>
    <p:sldId id="34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84"/>
    <p:restoredTop sz="92743"/>
  </p:normalViewPr>
  <p:slideViewPr>
    <p:cSldViewPr snapToGrid="0" snapToObjects="1">
      <p:cViewPr varScale="1">
        <p:scale>
          <a:sx n="85" d="100"/>
          <a:sy n="85" d="100"/>
        </p:scale>
        <p:origin x="120" y="216"/>
      </p:cViewPr>
      <p:guideLst/>
    </p:cSldViewPr>
  </p:slideViewPr>
  <p:notesTextViewPr>
    <p:cViewPr>
      <p:scale>
        <a:sx n="1" d="1"/>
        <a:sy n="1" d="1"/>
      </p:scale>
      <p:origin x="0" y="0"/>
    </p:cViewPr>
  </p:notesTextViewPr>
  <p:notesViewPr>
    <p:cSldViewPr snapToGrid="0" snapToObjects="1">
      <p:cViewPr varScale="1">
        <p:scale>
          <a:sx n="93" d="100"/>
          <a:sy n="93" d="100"/>
        </p:scale>
        <p:origin x="37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3136A-163C-4642-8AE1-970D1CDC29C1}" type="datetimeFigureOut">
              <a:rPr lang="en-US" smtClean="0"/>
              <a:t>2/28/2019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DBDDF-FD2F-E24A-BD49-68AD749AF181}" type="slidenum">
              <a:rPr lang="en-US" smtClean="0"/>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1</a:t>
            </a:fld>
            <a:endParaRPr lang="en-US"/>
          </a:p>
        </p:txBody>
      </p:sp>
    </p:spTree>
    <p:extLst>
      <p:ext uri="{BB962C8B-B14F-4D97-AF65-F5344CB8AC3E}">
        <p14:creationId xmlns:p14="http://schemas.microsoft.com/office/powerpoint/2010/main" val="1689076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12</a:t>
            </a:fld>
            <a:endParaRPr lang="en-US"/>
          </a:p>
        </p:txBody>
      </p:sp>
    </p:spTree>
    <p:extLst>
      <p:ext uri="{BB962C8B-B14F-4D97-AF65-F5344CB8AC3E}">
        <p14:creationId xmlns:p14="http://schemas.microsoft.com/office/powerpoint/2010/main" val="275105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13</a:t>
            </a:fld>
            <a:endParaRPr lang="en-US"/>
          </a:p>
        </p:txBody>
      </p:sp>
    </p:spTree>
    <p:extLst>
      <p:ext uri="{BB962C8B-B14F-4D97-AF65-F5344CB8AC3E}">
        <p14:creationId xmlns:p14="http://schemas.microsoft.com/office/powerpoint/2010/main" val="680784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14</a:t>
            </a:fld>
            <a:endParaRPr lang="en-US"/>
          </a:p>
        </p:txBody>
      </p:sp>
    </p:spTree>
    <p:extLst>
      <p:ext uri="{BB962C8B-B14F-4D97-AF65-F5344CB8AC3E}">
        <p14:creationId xmlns:p14="http://schemas.microsoft.com/office/powerpoint/2010/main" val="362753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ADBDDF-FD2F-E24A-BD49-68AD749AF181}" type="slidenum">
              <a:rPr lang="en-US" smtClean="0"/>
              <a:t>2</a:t>
            </a:fld>
            <a:endParaRPr lang="en-US"/>
          </a:p>
        </p:txBody>
      </p:sp>
    </p:spTree>
    <p:extLst>
      <p:ext uri="{BB962C8B-B14F-4D97-AF65-F5344CB8AC3E}">
        <p14:creationId xmlns:p14="http://schemas.microsoft.com/office/powerpoint/2010/main" val="1906705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3</a:t>
            </a:fld>
            <a:endParaRPr lang="en-US"/>
          </a:p>
        </p:txBody>
      </p:sp>
    </p:spTree>
    <p:extLst>
      <p:ext uri="{BB962C8B-B14F-4D97-AF65-F5344CB8AC3E}">
        <p14:creationId xmlns:p14="http://schemas.microsoft.com/office/powerpoint/2010/main" val="66141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5</a:t>
            </a:fld>
            <a:endParaRPr lang="en-US"/>
          </a:p>
        </p:txBody>
      </p:sp>
    </p:spTree>
    <p:extLst>
      <p:ext uri="{BB962C8B-B14F-4D97-AF65-F5344CB8AC3E}">
        <p14:creationId xmlns:p14="http://schemas.microsoft.com/office/powerpoint/2010/main" val="255123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6</a:t>
            </a:fld>
            <a:endParaRPr lang="en-US"/>
          </a:p>
        </p:txBody>
      </p:sp>
    </p:spTree>
    <p:extLst>
      <p:ext uri="{BB962C8B-B14F-4D97-AF65-F5344CB8AC3E}">
        <p14:creationId xmlns:p14="http://schemas.microsoft.com/office/powerpoint/2010/main" val="52785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7</a:t>
            </a:fld>
            <a:endParaRPr lang="en-US"/>
          </a:p>
        </p:txBody>
      </p:sp>
    </p:spTree>
    <p:extLst>
      <p:ext uri="{BB962C8B-B14F-4D97-AF65-F5344CB8AC3E}">
        <p14:creationId xmlns:p14="http://schemas.microsoft.com/office/powerpoint/2010/main" val="225961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9</a:t>
            </a:fld>
            <a:endParaRPr lang="en-US"/>
          </a:p>
        </p:txBody>
      </p:sp>
    </p:spTree>
    <p:extLst>
      <p:ext uri="{BB962C8B-B14F-4D97-AF65-F5344CB8AC3E}">
        <p14:creationId xmlns:p14="http://schemas.microsoft.com/office/powerpoint/2010/main" val="120805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10</a:t>
            </a:fld>
            <a:endParaRPr lang="en-US"/>
          </a:p>
        </p:txBody>
      </p:sp>
    </p:spTree>
    <p:extLst>
      <p:ext uri="{BB962C8B-B14F-4D97-AF65-F5344CB8AC3E}">
        <p14:creationId xmlns:p14="http://schemas.microsoft.com/office/powerpoint/2010/main" val="1230098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11</a:t>
            </a:fld>
            <a:endParaRPr lang="en-US"/>
          </a:p>
        </p:txBody>
      </p:sp>
    </p:spTree>
    <p:extLst>
      <p:ext uri="{BB962C8B-B14F-4D97-AF65-F5344CB8AC3E}">
        <p14:creationId xmlns:p14="http://schemas.microsoft.com/office/powerpoint/2010/main" val="43403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22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Residential Wind</a:t>
            </a:r>
          </a:p>
        </p:txBody>
      </p:sp>
    </p:spTree>
    <p:extLst>
      <p:ext uri="{BB962C8B-B14F-4D97-AF65-F5344CB8AC3E}">
        <p14:creationId xmlns:p14="http://schemas.microsoft.com/office/powerpoint/2010/main" val="283534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18963" y="6488668"/>
            <a:ext cx="6973037" cy="369332"/>
          </a:xfrm>
          <a:prstGeom prst="rect">
            <a:avLst/>
          </a:prstGeom>
          <a:noFill/>
        </p:spPr>
        <p:txBody>
          <a:bodyPr wrap="square" rtlCol="0">
            <a:spAutoFit/>
          </a:bodyPr>
          <a:lstStyle/>
          <a:p>
            <a:pPr algn="r"/>
            <a:r>
              <a:rPr lang="en-US" dirty="0"/>
              <a:t>Residential Wind</a:t>
            </a:r>
          </a:p>
        </p:txBody>
      </p:sp>
    </p:spTree>
    <p:extLst>
      <p:ext uri="{BB962C8B-B14F-4D97-AF65-F5344CB8AC3E}">
        <p14:creationId xmlns:p14="http://schemas.microsoft.com/office/powerpoint/2010/main" val="21738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4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Residential Wind</a:t>
            </a:r>
          </a:p>
        </p:txBody>
      </p:sp>
    </p:spTree>
    <p:extLst>
      <p:ext uri="{BB962C8B-B14F-4D97-AF65-F5344CB8AC3E}">
        <p14:creationId xmlns:p14="http://schemas.microsoft.com/office/powerpoint/2010/main" val="210628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6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Residential Wind</a:t>
            </a:r>
          </a:p>
        </p:txBody>
      </p:sp>
    </p:spTree>
    <p:extLst>
      <p:ext uri="{BB962C8B-B14F-4D97-AF65-F5344CB8AC3E}">
        <p14:creationId xmlns:p14="http://schemas.microsoft.com/office/powerpoint/2010/main" val="229742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Introductory Curriculum</a:t>
            </a:r>
          </a:p>
        </p:txBody>
      </p:sp>
    </p:spTree>
    <p:extLst>
      <p:ext uri="{BB962C8B-B14F-4D97-AF65-F5344CB8AC3E}">
        <p14:creationId xmlns:p14="http://schemas.microsoft.com/office/powerpoint/2010/main" val="47927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8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Introductory Curriculum</a:t>
            </a:r>
          </a:p>
        </p:txBody>
      </p:sp>
    </p:spTree>
    <p:extLst>
      <p:ext uri="{BB962C8B-B14F-4D97-AF65-F5344CB8AC3E}">
        <p14:creationId xmlns:p14="http://schemas.microsoft.com/office/powerpoint/2010/main" val="54603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339108"/>
            <a:ext cx="10058400" cy="4529986"/>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2/28/2019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275836"/>
            <a:ext cx="996696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453083"/>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75" r:id="rId3"/>
    <p:sldLayoutId id="2147483676" r:id="rId4"/>
    <p:sldLayoutId id="2147483678" r:id="rId5"/>
    <p:sldLayoutId id="2147483679" r:id="rId6"/>
    <p:sldLayoutId id="2147483680" r:id="rId7"/>
  </p:sldLayoutIdLst>
  <p:hf sldNum="0" hdr="0" ftr="0" dt="0"/>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rel.gov/gis/wind.html" TargetMode="External"/><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Residential Wind</a:t>
            </a:r>
          </a:p>
        </p:txBody>
      </p:sp>
      <p:sp>
        <p:nvSpPr>
          <p:cNvPr id="3" name="Subtitle 2"/>
          <p:cNvSpPr>
            <a:spLocks noGrp="1"/>
          </p:cNvSpPr>
          <p:nvPr>
            <p:ph type="subTitle" idx="1"/>
          </p:nvPr>
        </p:nvSpPr>
        <p:spPr>
          <a:xfrm>
            <a:off x="1097280" y="4507379"/>
            <a:ext cx="10058400" cy="1143000"/>
          </a:xfrm>
        </p:spPr>
        <p:txBody>
          <a:bodyPr/>
          <a:lstStyle/>
          <a:p>
            <a:r>
              <a:rPr lang="en-US"/>
              <a:t>Introduction to Residential </a:t>
            </a:r>
            <a:r>
              <a:rPr lang="en-US" dirty="0"/>
              <a:t>Wind Energy</a:t>
            </a:r>
          </a:p>
        </p:txBody>
      </p:sp>
      <p:sp>
        <p:nvSpPr>
          <p:cNvPr id="4" name="Shape 99"/>
          <p:cNvSpPr txBox="1"/>
          <p:nvPr/>
        </p:nvSpPr>
        <p:spPr>
          <a:xfrm>
            <a:off x="7596554" y="6374478"/>
            <a:ext cx="3305908" cy="442607"/>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1000" b="0" i="1" u="none" strike="noStrike" cap="none" baseline="0" dirty="0">
                <a:solidFill>
                  <a:srgbClr val="FFFFFF"/>
                </a:solidFill>
                <a:latin typeface="Arial"/>
                <a:ea typeface="Arial"/>
                <a:cs typeface="Arial"/>
                <a:sym typeface="Arial"/>
              </a:rPr>
              <a:t>Except where otherwise noted these materials </a:t>
            </a:r>
            <a:br>
              <a:rPr lang="en-US" sz="1000" b="0" i="1" u="none" strike="noStrike" cap="none" baseline="0" dirty="0">
                <a:solidFill>
                  <a:srgbClr val="FFFFFF"/>
                </a:solidFill>
                <a:latin typeface="Arial"/>
                <a:ea typeface="Arial"/>
                <a:cs typeface="Arial"/>
                <a:sym typeface="Arial"/>
              </a:rPr>
            </a:br>
            <a:r>
              <a:rPr lang="en-US" sz="1000" b="0" i="1" u="none" strike="noStrike" cap="none" baseline="0" dirty="0">
                <a:solidFill>
                  <a:srgbClr val="FFFFFF"/>
                </a:solidFill>
                <a:latin typeface="Arial"/>
                <a:ea typeface="Arial"/>
                <a:cs typeface="Arial"/>
                <a:sym typeface="Arial"/>
              </a:rPr>
              <a:t>are licensed Creative Commons Attribution 4.0 (CC BY)</a:t>
            </a:r>
          </a:p>
        </p:txBody>
      </p:sp>
      <p:pic>
        <p:nvPicPr>
          <p:cNvPr id="5" name="Shape 98"/>
          <p:cNvPicPr preferRelativeResize="0"/>
          <p:nvPr/>
        </p:nvPicPr>
        <p:blipFill rotWithShape="1">
          <a:blip r:embed="rId3">
            <a:alphaModFix/>
          </a:blip>
          <a:srcRect/>
          <a:stretch/>
        </p:blipFill>
        <p:spPr>
          <a:xfrm>
            <a:off x="11099802" y="6458085"/>
            <a:ext cx="938213" cy="344486"/>
          </a:xfrm>
          <a:prstGeom prst="rect">
            <a:avLst/>
          </a:prstGeom>
          <a:noFill/>
          <a:ln>
            <a:noFill/>
          </a:ln>
        </p:spPr>
      </p:pic>
    </p:spTree>
    <p:extLst>
      <p:ext uri="{BB962C8B-B14F-4D97-AF65-F5344CB8AC3E}">
        <p14:creationId xmlns:p14="http://schemas.microsoft.com/office/powerpoint/2010/main" val="2066195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Yaw and Furl</a:t>
            </a:r>
          </a:p>
        </p:txBody>
      </p:sp>
      <p:sp>
        <p:nvSpPr>
          <p:cNvPr id="3" name="Content Placeholder 2"/>
          <p:cNvSpPr>
            <a:spLocks noGrp="1"/>
          </p:cNvSpPr>
          <p:nvPr>
            <p:ph idx="1"/>
          </p:nvPr>
        </p:nvSpPr>
        <p:spPr/>
        <p:txBody>
          <a:bodyPr/>
          <a:lstStyle/>
          <a:p>
            <a:pPr>
              <a:buFont typeface="Wingdings" pitchFamily="2" charset="2"/>
              <a:buChar char="§"/>
            </a:pPr>
            <a:r>
              <a:rPr lang="en-US" dirty="0"/>
              <a:t> The terms yaw and furl describe how turbines rotate to face into the wind or out of the wind.</a:t>
            </a:r>
          </a:p>
          <a:p>
            <a:pPr>
              <a:buFont typeface="Wingdings" pitchFamily="2" charset="2"/>
              <a:buChar char="§"/>
            </a:pPr>
            <a:endParaRPr lang="en-US" dirty="0"/>
          </a:p>
          <a:p>
            <a:pPr lvl="1"/>
            <a:r>
              <a:rPr lang="en-US" dirty="0"/>
              <a:t>Yaw: In wind turbine systems, yaw is the rotation of the entire wind turbine around the axis of the tower.</a:t>
            </a:r>
          </a:p>
          <a:p>
            <a:pPr lvl="1"/>
            <a:endParaRPr lang="en-US" dirty="0"/>
          </a:p>
          <a:p>
            <a:pPr lvl="1"/>
            <a:r>
              <a:rPr lang="en-US" dirty="0"/>
              <a:t>Furl: In wind turbine systems, furling is when the turbine either</a:t>
            </a:r>
          </a:p>
          <a:p>
            <a:pPr lvl="2"/>
            <a:r>
              <a:rPr lang="en-US" dirty="0"/>
              <a:t>Yaws to point away from the wind direction</a:t>
            </a:r>
          </a:p>
          <a:p>
            <a:pPr marL="384048" lvl="2" indent="0">
              <a:buNone/>
            </a:pPr>
            <a:r>
              <a:rPr lang="en-US" dirty="0"/>
              <a:t>Or</a:t>
            </a:r>
          </a:p>
          <a:p>
            <a:pPr lvl="2"/>
            <a:r>
              <a:rPr lang="en-US" dirty="0"/>
              <a:t>Tilts back vertically</a:t>
            </a:r>
          </a:p>
          <a:p>
            <a:pPr lvl="2"/>
            <a:endParaRPr lang="en-US" dirty="0"/>
          </a:p>
          <a:p>
            <a:pPr>
              <a:buFont typeface="Wingdings" pitchFamily="2" charset="2"/>
              <a:buChar char="§"/>
            </a:pPr>
            <a:r>
              <a:rPr lang="en-US" dirty="0"/>
              <a:t> Both serve to reduce the sweep area of the blades and protect the turbine from high winds.</a:t>
            </a:r>
          </a:p>
        </p:txBody>
      </p:sp>
    </p:spTree>
    <p:extLst>
      <p:ext uri="{BB962C8B-B14F-4D97-AF65-F5344CB8AC3E}">
        <p14:creationId xmlns:p14="http://schemas.microsoft.com/office/powerpoint/2010/main" val="158192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Furling Tail</a:t>
            </a:r>
          </a:p>
        </p:txBody>
      </p:sp>
      <p:sp>
        <p:nvSpPr>
          <p:cNvPr id="3" name="Content Placeholder 2"/>
          <p:cNvSpPr>
            <a:spLocks noGrp="1"/>
          </p:cNvSpPr>
          <p:nvPr>
            <p:ph idx="1"/>
          </p:nvPr>
        </p:nvSpPr>
        <p:spPr>
          <a:xfrm>
            <a:off x="4085120" y="360713"/>
            <a:ext cx="7511350" cy="6027618"/>
          </a:xfrm>
        </p:spPr>
        <p:txBody>
          <a:bodyPr/>
          <a:lstStyle/>
          <a:p>
            <a:pPr>
              <a:buFont typeface="Wingdings" pitchFamily="2" charset="2"/>
              <a:buChar char="§"/>
            </a:pPr>
            <a:r>
              <a:rPr lang="en-US" dirty="0"/>
              <a:t> The furling tail yaws the turbine to the side when winds get too high.</a:t>
            </a:r>
          </a:p>
          <a:p>
            <a:pPr lvl="1"/>
            <a:r>
              <a:rPr lang="en-US" dirty="0"/>
              <a:t>Reduces sweep area</a:t>
            </a:r>
          </a:p>
          <a:p>
            <a:pPr lvl="1"/>
            <a:r>
              <a:rPr lang="en-US" dirty="0"/>
              <a:t>The tail is the only moving part.</a:t>
            </a:r>
          </a:p>
          <a:p>
            <a:pPr lvl="1"/>
            <a:r>
              <a:rPr lang="en-US" dirty="0"/>
              <a:t>When the tail folds, the entire generator will yaw and follow it.</a:t>
            </a:r>
          </a:p>
          <a:p>
            <a:pPr lvl="1"/>
            <a:r>
              <a:rPr lang="en-US" dirty="0"/>
              <a:t>Tail vane is parallel to wind direction.</a:t>
            </a:r>
          </a:p>
        </p:txBody>
      </p:sp>
      <p:sp>
        <p:nvSpPr>
          <p:cNvPr id="5" name="TextBox 7"/>
          <p:cNvSpPr txBox="1"/>
          <p:nvPr/>
        </p:nvSpPr>
        <p:spPr>
          <a:xfrm>
            <a:off x="4488129" y="6462888"/>
            <a:ext cx="3741471"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S. Richard [CC BY NC 2.0]. </a:t>
            </a:r>
            <a:r>
              <a:rPr lang="en-US" sz="800" dirty="0"/>
              <a:t>Retrieved from https://www.flickr.com/photos/9428166@N03/3817158899/</a:t>
            </a:r>
            <a:endParaRPr lang="en-US" sz="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130" y="2212621"/>
            <a:ext cx="3595809" cy="4238978"/>
          </a:xfrm>
          <a:prstGeom prst="rect">
            <a:avLst/>
          </a:prstGeom>
        </p:spPr>
      </p:pic>
    </p:spTree>
    <p:extLst>
      <p:ext uri="{BB962C8B-B14F-4D97-AF65-F5344CB8AC3E}">
        <p14:creationId xmlns:p14="http://schemas.microsoft.com/office/powerpoint/2010/main" val="60054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Controls</a:t>
            </a:r>
          </a:p>
        </p:txBody>
      </p:sp>
      <p:sp>
        <p:nvSpPr>
          <p:cNvPr id="3" name="Content Placeholder 2"/>
          <p:cNvSpPr>
            <a:spLocks noGrp="1"/>
          </p:cNvSpPr>
          <p:nvPr>
            <p:ph idx="1"/>
          </p:nvPr>
        </p:nvSpPr>
        <p:spPr/>
        <p:txBody>
          <a:bodyPr/>
          <a:lstStyle/>
          <a:p>
            <a:pPr>
              <a:buFont typeface="Wingdings" pitchFamily="2" charset="2"/>
              <a:buChar char="§"/>
            </a:pPr>
            <a:r>
              <a:rPr lang="en-US" dirty="0"/>
              <a:t> Inverters</a:t>
            </a:r>
          </a:p>
          <a:p>
            <a:pPr lvl="1"/>
            <a:r>
              <a:rPr lang="en-US" dirty="0"/>
              <a:t>A control that converts low power DC to 120VAC for powering house loads</a:t>
            </a:r>
          </a:p>
          <a:p>
            <a:pPr lvl="1"/>
            <a:endParaRPr lang="en-US" dirty="0"/>
          </a:p>
          <a:p>
            <a:pPr>
              <a:buFont typeface="Wingdings" pitchFamily="2" charset="2"/>
              <a:buChar char="§"/>
            </a:pPr>
            <a:r>
              <a:rPr lang="en-US" dirty="0"/>
              <a:t>  System metering</a:t>
            </a:r>
          </a:p>
          <a:p>
            <a:pPr lvl="1"/>
            <a:r>
              <a:rPr lang="en-US" dirty="0"/>
              <a:t>Meters are available that count amp-hours and or watt-hours directly for the entire system by constantly measuring what is coming in and out.</a:t>
            </a:r>
          </a:p>
          <a:p>
            <a:pPr lvl="1"/>
            <a:endParaRPr lang="en-US" dirty="0"/>
          </a:p>
          <a:p>
            <a:pPr>
              <a:buFont typeface="Wingdings" pitchFamily="2" charset="2"/>
              <a:buChar char="§"/>
            </a:pPr>
            <a:r>
              <a:rPr lang="en-US" dirty="0"/>
              <a:t> Controllers</a:t>
            </a:r>
          </a:p>
          <a:p>
            <a:pPr lvl="1"/>
            <a:r>
              <a:rPr lang="en-US" dirty="0"/>
              <a:t>Batteries can be damaged by overcharging, and protection of them is required. </a:t>
            </a:r>
          </a:p>
          <a:p>
            <a:pPr lvl="1"/>
            <a:r>
              <a:rPr lang="en-US" dirty="0"/>
              <a:t>Wind systems will create a dump load that will utilize any extra power to help prevent damage.</a:t>
            </a:r>
          </a:p>
        </p:txBody>
      </p:sp>
    </p:spTree>
    <p:extLst>
      <p:ext uri="{BB962C8B-B14F-4D97-AF65-F5344CB8AC3E}">
        <p14:creationId xmlns:p14="http://schemas.microsoft.com/office/powerpoint/2010/main" val="21604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Turbine</a:t>
            </a:r>
            <a:br>
              <a:rPr lang="en-US" dirty="0" smtClean="0"/>
            </a:br>
            <a:r>
              <a:rPr lang="en-US" dirty="0" smtClean="0"/>
              <a:t>Schematic </a:t>
            </a:r>
            <a:endParaRPr lang="en-US" dirty="0"/>
          </a:p>
        </p:txBody>
      </p:sp>
      <p:sp>
        <p:nvSpPr>
          <p:cNvPr id="7" name="TextBox 7"/>
          <p:cNvSpPr txBox="1"/>
          <p:nvPr/>
        </p:nvSpPr>
        <p:spPr>
          <a:xfrm>
            <a:off x="4854897" y="5435378"/>
            <a:ext cx="6558169"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Office of Energy Efficiency and Renewable Energy [Public domain</a:t>
            </a:r>
            <a:r>
              <a:rPr lang="en-US" sz="800" dirty="0" smtClean="0"/>
              <a:t>]. </a:t>
            </a:r>
            <a:r>
              <a:rPr lang="en-US" sz="800" dirty="0"/>
              <a:t>Retrieved from https://commons.wikimedia.org/wiki/File:EERE_illust_large_turbine.gif</a:t>
            </a:r>
            <a:endParaRPr lang="en-US" sz="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787" y="338667"/>
            <a:ext cx="6388835" cy="5096711"/>
          </a:xfrm>
          <a:prstGeom prst="rect">
            <a:avLst/>
          </a:prstGeom>
        </p:spPr>
      </p:pic>
    </p:spTree>
    <p:extLst>
      <p:ext uri="{BB962C8B-B14F-4D97-AF65-F5344CB8AC3E}">
        <p14:creationId xmlns:p14="http://schemas.microsoft.com/office/powerpoint/2010/main" val="9544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pPr marL="0" indent="0">
              <a:buNone/>
            </a:pPr>
            <a:r>
              <a:rPr lang="en-US" dirty="0"/>
              <a:t> Upon completion of this unit, students should be able to</a:t>
            </a:r>
          </a:p>
          <a:p>
            <a:pPr marL="578358" lvl="1" indent="-285750"/>
            <a:r>
              <a:rPr lang="en-US" dirty="0"/>
              <a:t>Discuss average wind speed</a:t>
            </a:r>
          </a:p>
          <a:p>
            <a:pPr marL="578358" lvl="1" indent="-285750"/>
            <a:r>
              <a:rPr lang="en-US" dirty="0"/>
              <a:t>Describe a furling tail</a:t>
            </a:r>
          </a:p>
          <a:p>
            <a:pPr marL="578358" lvl="1" indent="-285750"/>
            <a:r>
              <a:rPr lang="en-US" dirty="0"/>
              <a:t>Discuss power in the wind</a:t>
            </a:r>
          </a:p>
          <a:p>
            <a:pPr marL="578358" lvl="1" indent="-285750"/>
            <a:r>
              <a:rPr lang="en-US" dirty="0"/>
              <a:t>List the basic control in a system</a:t>
            </a:r>
          </a:p>
          <a:p>
            <a:pPr marL="578358" lvl="1" indent="-285750"/>
            <a:r>
              <a:rPr lang="en-US" dirty="0"/>
              <a:t>Discuss residential turbine construction</a:t>
            </a:r>
          </a:p>
          <a:p>
            <a:pPr marL="0" indent="0">
              <a:buNone/>
            </a:pPr>
            <a:endParaRPr lang="en-US" dirty="0"/>
          </a:p>
        </p:txBody>
      </p:sp>
      <p:sp>
        <p:nvSpPr>
          <p:cNvPr id="4" name="TextBox 3"/>
          <p:cNvSpPr txBox="1"/>
          <p:nvPr/>
        </p:nvSpPr>
        <p:spPr>
          <a:xfrm>
            <a:off x="127320" y="5984438"/>
            <a:ext cx="3796496" cy="861774"/>
          </a:xfrm>
          <a:prstGeom prst="rect">
            <a:avLst/>
          </a:prstGeom>
          <a:noFill/>
        </p:spPr>
        <p:txBody>
          <a:bodyPr wrap="square" rtlCol="0">
            <a:spAutoFit/>
          </a:bodyPr>
          <a:lstStyle/>
          <a:p>
            <a:r>
              <a:rPr lang="en-US" sz="1000" dirty="0"/>
              <a:t>“This presentation was prepared by Northeast Iowa Community College under award EG-17-004 from the Iowa Energy Center. Any opinions, findings, and conclusions or recommendations expressed in this material are those of the author(s) and do not necessarily reflect the views of the Iowa Energy Center.”</a:t>
            </a:r>
          </a:p>
        </p:txBody>
      </p:sp>
    </p:spTree>
    <p:extLst>
      <p:ext uri="{BB962C8B-B14F-4D97-AF65-F5344CB8AC3E}">
        <p14:creationId xmlns:p14="http://schemas.microsoft.com/office/powerpoint/2010/main" val="279048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solidFill>
                  <a:srgbClr val="FFFFFF"/>
                </a:solidFill>
              </a:rPr>
              <a:t>Objectives</a:t>
            </a:r>
          </a:p>
        </p:txBody>
      </p:sp>
      <p:sp>
        <p:nvSpPr>
          <p:cNvPr id="3" name="Content Placeholder 2"/>
          <p:cNvSpPr>
            <a:spLocks noGrp="1"/>
          </p:cNvSpPr>
          <p:nvPr>
            <p:ph idx="1"/>
          </p:nvPr>
        </p:nvSpPr>
        <p:spPr/>
        <p:txBody>
          <a:bodyPr anchor="t" anchorCtr="0">
            <a:normAutofit/>
          </a:bodyPr>
          <a:lstStyle/>
          <a:p>
            <a:pPr marL="0" indent="0">
              <a:buNone/>
            </a:pPr>
            <a:r>
              <a:rPr lang="en-US" dirty="0"/>
              <a:t>The objective of this unit is to present the student with some basic terms relating to energy, efficiency, and conservation. Upon completion, the student will have an understanding of the following: </a:t>
            </a:r>
          </a:p>
          <a:p>
            <a:pPr lvl="1">
              <a:spcBef>
                <a:spcPts val="1200"/>
              </a:spcBef>
              <a:buFont typeface="Arial" charset="0"/>
              <a:buChar char="•"/>
            </a:pPr>
            <a:r>
              <a:rPr lang="en-US" sz="2000" dirty="0"/>
              <a:t>Electrical Generation</a:t>
            </a:r>
          </a:p>
          <a:p>
            <a:pPr lvl="1">
              <a:spcBef>
                <a:spcPts val="1200"/>
              </a:spcBef>
              <a:buFont typeface="Arial" charset="0"/>
              <a:buChar char="•"/>
            </a:pPr>
            <a:r>
              <a:rPr lang="en-US" sz="2000" dirty="0"/>
              <a:t>Average wind speed</a:t>
            </a:r>
          </a:p>
          <a:p>
            <a:pPr lvl="1">
              <a:spcBef>
                <a:spcPts val="1200"/>
              </a:spcBef>
              <a:buFont typeface="Arial" charset="0"/>
              <a:buChar char="•"/>
            </a:pPr>
            <a:r>
              <a:rPr lang="en-US" sz="2000" dirty="0"/>
              <a:t>Power in the wind</a:t>
            </a:r>
          </a:p>
          <a:p>
            <a:pPr lvl="1">
              <a:spcBef>
                <a:spcPts val="1200"/>
              </a:spcBef>
              <a:buFont typeface="Arial" charset="0"/>
              <a:buChar char="•"/>
            </a:pPr>
            <a:r>
              <a:rPr lang="en-US" sz="2000" dirty="0"/>
              <a:t>HAWT vs VAWT</a:t>
            </a:r>
          </a:p>
          <a:p>
            <a:pPr lvl="1">
              <a:spcBef>
                <a:spcPts val="1200"/>
              </a:spcBef>
              <a:buFont typeface="Arial" charset="0"/>
              <a:buChar char="•"/>
            </a:pPr>
            <a:r>
              <a:rPr lang="en-US" sz="2000" dirty="0"/>
              <a:t>Furling</a:t>
            </a:r>
          </a:p>
          <a:p>
            <a:pPr marL="201168" lvl="1" indent="0">
              <a:spcBef>
                <a:spcPts val="1200"/>
              </a:spcBef>
              <a:buNone/>
            </a:pPr>
            <a:endParaRPr lang="en-US" sz="2000" dirty="0"/>
          </a:p>
        </p:txBody>
      </p:sp>
    </p:spTree>
    <p:extLst>
      <p:ext uri="{BB962C8B-B14F-4D97-AF65-F5344CB8AC3E}">
        <p14:creationId xmlns:p14="http://schemas.microsoft.com/office/powerpoint/2010/main" val="351672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the wind</a:t>
            </a:r>
          </a:p>
        </p:txBody>
      </p:sp>
      <p:sp>
        <p:nvSpPr>
          <p:cNvPr id="3" name="Content Placeholder 2"/>
          <p:cNvSpPr>
            <a:spLocks noGrp="1"/>
          </p:cNvSpPr>
          <p:nvPr>
            <p:ph idx="1"/>
          </p:nvPr>
        </p:nvSpPr>
        <p:spPr/>
        <p:txBody>
          <a:bodyPr/>
          <a:lstStyle/>
          <a:p>
            <a:pPr>
              <a:buFont typeface="Wingdings" pitchFamily="2" charset="2"/>
              <a:buChar char="§"/>
            </a:pPr>
            <a:r>
              <a:rPr lang="en-US" dirty="0"/>
              <a:t>We need to determine if the site is good for wind generation. </a:t>
            </a:r>
          </a:p>
          <a:p>
            <a:pPr marL="578358" lvl="1" indent="-285750"/>
            <a:r>
              <a:rPr lang="en-US" dirty="0"/>
              <a:t>Wind turbines need to be at least 30’ above any obstacle within 300’.</a:t>
            </a:r>
          </a:p>
          <a:p>
            <a:pPr marL="578358" lvl="1" indent="-285750"/>
            <a:r>
              <a:rPr lang="en-US" dirty="0"/>
              <a:t>If installing one locally, check regulations.</a:t>
            </a:r>
          </a:p>
          <a:p>
            <a:pPr marL="578358" lvl="1" indent="-285750"/>
            <a:r>
              <a:rPr lang="en-US" dirty="0"/>
              <a:t>The cheapest way to increase power is to increase tower height.</a:t>
            </a:r>
          </a:p>
          <a:p>
            <a:pPr marL="578358" lvl="1" indent="-285750"/>
            <a:endParaRPr lang="en-US" dirty="0"/>
          </a:p>
          <a:p>
            <a:pPr>
              <a:buFont typeface="Wingdings" pitchFamily="2" charset="2"/>
              <a:buChar char="§"/>
            </a:pPr>
            <a:r>
              <a:rPr lang="en-US" dirty="0"/>
              <a:t>Measuring the wind</a:t>
            </a:r>
          </a:p>
          <a:p>
            <a:pPr lvl="1"/>
            <a:r>
              <a:rPr lang="en-US" dirty="0"/>
              <a:t>We need to calculate the average over time as opposed looking at a specific time.</a:t>
            </a:r>
          </a:p>
          <a:p>
            <a:pPr lvl="1"/>
            <a:r>
              <a:rPr lang="en-US" dirty="0"/>
              <a:t>There is a big difference between 10mph and 12mph.</a:t>
            </a:r>
          </a:p>
          <a:p>
            <a:pPr lvl="2"/>
            <a:r>
              <a:rPr lang="en-US" dirty="0"/>
              <a:t>A typical 10’ diameter (blades) turbine can make 75-100kwh/month and an average wind speed of 10mph. The same turbine at 12mph can generate 125-150kwh/month.</a:t>
            </a:r>
          </a:p>
          <a:p>
            <a:pPr lvl="2"/>
            <a:endParaRPr lang="en-US" dirty="0"/>
          </a:p>
          <a:p>
            <a:pPr>
              <a:buFont typeface="Wingdings" pitchFamily="2" charset="2"/>
              <a:buChar char="§"/>
            </a:pPr>
            <a:r>
              <a:rPr lang="en-US" dirty="0"/>
              <a:t>We want to utilize the average wind speed when deciding if practical.</a:t>
            </a:r>
          </a:p>
          <a:p>
            <a:pPr lvl="1"/>
            <a:r>
              <a:rPr lang="en-US" dirty="0"/>
              <a:t>One needs to calculate hours per year at the average wind speed.</a:t>
            </a:r>
          </a:p>
          <a:p>
            <a:pPr marL="578358" lvl="1" indent="-285750"/>
            <a:endParaRPr lang="en-US" dirty="0"/>
          </a:p>
          <a:p>
            <a:pPr marL="578358" lvl="1" indent="-285750"/>
            <a:endParaRPr lang="en-US" dirty="0"/>
          </a:p>
          <a:p>
            <a:pPr marL="578358" lvl="1" indent="-285750"/>
            <a:endParaRPr lang="en-US" dirty="0"/>
          </a:p>
          <a:p>
            <a:pPr marL="578358" lvl="1" indent="-285750"/>
            <a:endParaRPr lang="en-US" dirty="0"/>
          </a:p>
          <a:p>
            <a:pPr marL="578358" lvl="1" indent="-285750"/>
            <a:endParaRPr lang="en-US" dirty="0"/>
          </a:p>
          <a:p>
            <a:pPr marL="285750" indent="-285750"/>
            <a:endParaRPr lang="en-US" dirty="0"/>
          </a:p>
        </p:txBody>
      </p:sp>
    </p:spTree>
    <p:extLst>
      <p:ext uri="{BB962C8B-B14F-4D97-AF65-F5344CB8AC3E}">
        <p14:creationId xmlns:p14="http://schemas.microsoft.com/office/powerpoint/2010/main" val="198137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523F-FB13-1C45-A1C1-2F87876E77A4}"/>
              </a:ext>
            </a:extLst>
          </p:cNvPr>
          <p:cNvSpPr>
            <a:spLocks noGrp="1"/>
          </p:cNvSpPr>
          <p:nvPr>
            <p:ph type="title"/>
          </p:nvPr>
        </p:nvSpPr>
        <p:spPr/>
        <p:txBody>
          <a:bodyPr/>
          <a:lstStyle/>
          <a:p>
            <a:r>
              <a:rPr lang="en-US" dirty="0"/>
              <a:t>Average Wind Speed</a:t>
            </a:r>
          </a:p>
        </p:txBody>
      </p:sp>
      <p:pic>
        <p:nvPicPr>
          <p:cNvPr id="5" name="Content Placeholder 4">
            <a:extLst>
              <a:ext uri="{FF2B5EF4-FFF2-40B4-BE49-F238E27FC236}">
                <a16:creationId xmlns:a16="http://schemas.microsoft.com/office/drawing/2014/main" id="{95C70A17-2EB2-7347-86D0-EB8E18158721}"/>
              </a:ext>
            </a:extLst>
          </p:cNvPr>
          <p:cNvPicPr>
            <a:picLocks noGrp="1" noChangeAspect="1"/>
          </p:cNvPicPr>
          <p:nvPr>
            <p:ph idx="1"/>
          </p:nvPr>
        </p:nvPicPr>
        <p:blipFill>
          <a:blip r:embed="rId2"/>
          <a:stretch>
            <a:fillRect/>
          </a:stretch>
        </p:blipFill>
        <p:spPr>
          <a:xfrm>
            <a:off x="4259957" y="389912"/>
            <a:ext cx="7510462" cy="5803538"/>
          </a:xfrm>
        </p:spPr>
      </p:pic>
      <p:sp>
        <p:nvSpPr>
          <p:cNvPr id="4" name="TextBox 7"/>
          <p:cNvSpPr txBox="1"/>
          <p:nvPr/>
        </p:nvSpPr>
        <p:spPr>
          <a:xfrm>
            <a:off x="4560711" y="5916451"/>
            <a:ext cx="697653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National Renewable Energy Laboratory [Public domain]. Retrieved from </a:t>
            </a:r>
            <a:r>
              <a:rPr lang="en-US" sz="1200" u="sng" dirty="0">
                <a:hlinkClick r:id="rId3"/>
              </a:rPr>
              <a:t>https://</a:t>
            </a:r>
            <a:r>
              <a:rPr lang="en-US" sz="1200" u="sng" dirty="0" smtClean="0">
                <a:hlinkClick r:id="rId3"/>
              </a:rPr>
              <a:t>www.nrel.gov/gis/wind.html</a:t>
            </a:r>
            <a:endParaRPr lang="en-US" sz="1200" u="sng" dirty="0"/>
          </a:p>
        </p:txBody>
      </p:sp>
    </p:spTree>
    <p:extLst>
      <p:ext uri="{BB962C8B-B14F-4D97-AF65-F5344CB8AC3E}">
        <p14:creationId xmlns:p14="http://schemas.microsoft.com/office/powerpoint/2010/main" val="47583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Commonalities of Renewable Systems</a:t>
            </a:r>
          </a:p>
        </p:txBody>
      </p:sp>
      <p:sp>
        <p:nvSpPr>
          <p:cNvPr id="3" name="Content Placeholder 2"/>
          <p:cNvSpPr>
            <a:spLocks noGrp="1"/>
          </p:cNvSpPr>
          <p:nvPr>
            <p:ph idx="1"/>
          </p:nvPr>
        </p:nvSpPr>
        <p:spPr/>
        <p:txBody>
          <a:bodyPr/>
          <a:lstStyle/>
          <a:p>
            <a:pPr>
              <a:buFont typeface="Wingdings" pitchFamily="2" charset="2"/>
              <a:buChar char="§"/>
            </a:pPr>
            <a:r>
              <a:rPr lang="en-US" dirty="0"/>
              <a:t> All renewable systems have three elements in common:</a:t>
            </a:r>
          </a:p>
          <a:p>
            <a:pPr marL="635508" lvl="1" indent="-342900">
              <a:buFont typeface="+mj-lt"/>
              <a:buAutoNum type="arabicPeriod"/>
            </a:pPr>
            <a:r>
              <a:rPr lang="en-US" dirty="0"/>
              <a:t>Energy sources: Devices that generate electricity, such as photovoltaic panels, wind turbines, hydro plants, etc.</a:t>
            </a:r>
          </a:p>
          <a:p>
            <a:pPr marL="635508" lvl="1" indent="-342900">
              <a:buFont typeface="+mj-lt"/>
              <a:buAutoNum type="arabicPeriod"/>
            </a:pPr>
            <a:r>
              <a:rPr lang="en-US" dirty="0"/>
              <a:t>Energy Storage: A way to store energy for use when there is none coming in.</a:t>
            </a:r>
          </a:p>
          <a:p>
            <a:pPr marL="635508" lvl="1" indent="-342900">
              <a:buFont typeface="+mj-lt"/>
              <a:buAutoNum type="arabicPeriod"/>
            </a:pPr>
            <a:r>
              <a:rPr lang="en-US" dirty="0"/>
              <a:t>Loads: All the lights, appliances, and any other loads in a home</a:t>
            </a:r>
          </a:p>
          <a:p>
            <a:pPr marL="635508" lvl="1" indent="-342900">
              <a:buFont typeface="+mj-lt"/>
              <a:buAutoNum type="arabicPeriod"/>
            </a:pPr>
            <a:endParaRPr lang="en-US" dirty="0"/>
          </a:p>
          <a:p>
            <a:pPr marL="635508" lvl="1" indent="-342900">
              <a:buFont typeface="+mj-lt"/>
              <a:buAutoNum type="arabicPeriod"/>
            </a:pPr>
            <a:endParaRPr lang="en-US" dirty="0"/>
          </a:p>
          <a:p>
            <a:pPr>
              <a:buFont typeface="Wingdings" pitchFamily="2" charset="2"/>
              <a:buChar char="§"/>
            </a:pPr>
            <a:r>
              <a:rPr lang="en-US" dirty="0"/>
              <a:t> Renewable systems can be classified into three different types:</a:t>
            </a:r>
          </a:p>
          <a:p>
            <a:pPr marL="544068" lvl="1" indent="-342900">
              <a:buFont typeface="+mj-lt"/>
              <a:buAutoNum type="arabicPeriod"/>
            </a:pPr>
            <a:r>
              <a:rPr lang="en-US" dirty="0"/>
              <a:t>Off-grid: The system is not connected to the electrical grid. Excess can be stored in batteries.</a:t>
            </a:r>
          </a:p>
          <a:p>
            <a:pPr marL="544068" lvl="1" indent="-342900">
              <a:buFont typeface="+mj-lt"/>
              <a:buAutoNum type="arabicPeriod"/>
            </a:pPr>
            <a:endParaRPr lang="en-US" dirty="0"/>
          </a:p>
          <a:p>
            <a:pPr marL="544068" lvl="1" indent="-342900">
              <a:buFont typeface="+mj-lt"/>
              <a:buAutoNum type="arabicPeriod"/>
            </a:pPr>
            <a:r>
              <a:rPr lang="en-US" dirty="0"/>
              <a:t>Grid-tied: The system is directly tied to the grid, and the excess is put into the grid, which acts like a battery.</a:t>
            </a:r>
          </a:p>
          <a:p>
            <a:pPr marL="544068" lvl="1" indent="-342900">
              <a:buFont typeface="+mj-lt"/>
              <a:buAutoNum type="arabicPeriod"/>
            </a:pPr>
            <a:endParaRPr lang="en-US" dirty="0"/>
          </a:p>
          <a:p>
            <a:pPr marL="544068" lvl="1" indent="-342900">
              <a:buFont typeface="+mj-lt"/>
              <a:buAutoNum type="arabicPeriod"/>
            </a:pPr>
            <a:r>
              <a:rPr lang="en-US" dirty="0"/>
              <a:t>Grid-tied battery backup: The system is connected to the grid, and batteries are used in case the grid goes out.</a:t>
            </a:r>
          </a:p>
        </p:txBody>
      </p:sp>
    </p:spTree>
    <p:extLst>
      <p:ext uri="{BB962C8B-B14F-4D97-AF65-F5344CB8AC3E}">
        <p14:creationId xmlns:p14="http://schemas.microsoft.com/office/powerpoint/2010/main" val="123820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in the Wind</a:t>
            </a:r>
          </a:p>
        </p:txBody>
      </p:sp>
      <p:sp>
        <p:nvSpPr>
          <p:cNvPr id="3" name="Content Placeholder 2"/>
          <p:cNvSpPr>
            <a:spLocks noGrp="1"/>
          </p:cNvSpPr>
          <p:nvPr>
            <p:ph idx="1"/>
          </p:nvPr>
        </p:nvSpPr>
        <p:spPr/>
        <p:txBody>
          <a:bodyPr/>
          <a:lstStyle/>
          <a:p>
            <a:pPr>
              <a:buFont typeface="Wingdings" pitchFamily="2" charset="2"/>
              <a:buChar char="§"/>
            </a:pPr>
            <a:r>
              <a:rPr lang="en-US" dirty="0"/>
              <a:t> A wind turbine extracts energy from the moving air by slowing the air down and transferring the harvested energy into a spinning shaft, which then turns a generator.</a:t>
            </a:r>
          </a:p>
          <a:p>
            <a:pPr lvl="1">
              <a:buFont typeface="Wingdings" pitchFamily="2" charset="2"/>
              <a:buChar char="§"/>
            </a:pPr>
            <a:endParaRPr lang="en-US" dirty="0"/>
          </a:p>
          <a:p>
            <a:pPr marL="544068" lvl="1" indent="-342900">
              <a:buFont typeface="+mj-lt"/>
              <a:buAutoNum type="arabicPeriod"/>
            </a:pPr>
            <a:r>
              <a:rPr lang="en-US" dirty="0"/>
              <a:t>Kinetic energy from the wind</a:t>
            </a:r>
          </a:p>
          <a:p>
            <a:pPr marL="544068" lvl="1" indent="-342900">
              <a:buFont typeface="+mj-lt"/>
              <a:buAutoNum type="arabicPeriod"/>
            </a:pPr>
            <a:endParaRPr lang="en-US" dirty="0"/>
          </a:p>
          <a:p>
            <a:pPr marL="544068" lvl="1" indent="-342900">
              <a:buFont typeface="+mj-lt"/>
              <a:buAutoNum type="arabicPeriod"/>
            </a:pPr>
            <a:r>
              <a:rPr lang="en-US" dirty="0"/>
              <a:t>Mechanical energy from the shaft and bearings</a:t>
            </a:r>
          </a:p>
          <a:p>
            <a:pPr marL="544068" lvl="1" indent="-342900">
              <a:buFont typeface="+mj-lt"/>
              <a:buAutoNum type="arabicPeriod"/>
            </a:pPr>
            <a:endParaRPr lang="en-US" dirty="0"/>
          </a:p>
          <a:p>
            <a:pPr marL="544068" lvl="1" indent="-342900">
              <a:buFont typeface="+mj-lt"/>
              <a:buAutoNum type="arabicPeriod"/>
            </a:pPr>
            <a:r>
              <a:rPr lang="en-US" dirty="0"/>
              <a:t>Electrical energy from the generator</a:t>
            </a:r>
          </a:p>
          <a:p>
            <a:pPr marL="544068" lvl="1" indent="-342900">
              <a:buFont typeface="+mj-lt"/>
              <a:buAutoNum type="arabicPeriod"/>
            </a:pPr>
            <a:endParaRPr lang="en-US" dirty="0"/>
          </a:p>
          <a:p>
            <a:pPr marL="0" indent="0">
              <a:buNone/>
            </a:pPr>
            <a:r>
              <a:rPr lang="en-US" dirty="0"/>
              <a:t>  * Note, any loss in energy will show up in heat.</a:t>
            </a:r>
          </a:p>
          <a:p>
            <a:pPr>
              <a:buFont typeface="Wingdings" pitchFamily="2" charset="2"/>
              <a:buChar char="§"/>
            </a:pPr>
            <a:r>
              <a:rPr lang="en-US" dirty="0"/>
              <a:t> The power in the wind that’s available for harvest depends on:</a:t>
            </a:r>
          </a:p>
          <a:p>
            <a:pPr lvl="1"/>
            <a:r>
              <a:rPr lang="en-US" dirty="0"/>
              <a:t>Wind speed</a:t>
            </a:r>
          </a:p>
          <a:p>
            <a:pPr lvl="1"/>
            <a:r>
              <a:rPr lang="en-US" dirty="0"/>
              <a:t>Air density</a:t>
            </a:r>
          </a:p>
          <a:p>
            <a:pPr lvl="1"/>
            <a:r>
              <a:rPr lang="en-US" dirty="0"/>
              <a:t>Area swept by turbine blades</a:t>
            </a:r>
          </a:p>
          <a:p>
            <a:pPr marL="201168" lvl="1" indent="0">
              <a:buNone/>
            </a:pPr>
            <a:r>
              <a:rPr lang="en-US" dirty="0"/>
              <a:t>*The power in the wind is the cube of the air speed.</a:t>
            </a:r>
          </a:p>
        </p:txBody>
      </p:sp>
    </p:spTree>
    <p:extLst>
      <p:ext uri="{BB962C8B-B14F-4D97-AF65-F5344CB8AC3E}">
        <p14:creationId xmlns:p14="http://schemas.microsoft.com/office/powerpoint/2010/main" val="320386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p:txBody>
          <a:bodyPr/>
          <a:lstStyle/>
          <a:p>
            <a:pPr>
              <a:buFont typeface="Wingdings" pitchFamily="2" charset="2"/>
              <a:buChar char="§"/>
            </a:pPr>
            <a:r>
              <a:rPr lang="en-US" dirty="0"/>
              <a:t> Work</a:t>
            </a:r>
          </a:p>
          <a:p>
            <a:pPr lvl="1"/>
            <a:r>
              <a:rPr lang="en-US" dirty="0"/>
              <a:t>Work is defined as a force acting over distance and is measured in joules. One joule equals a force of one newton acting over a distance of one meter.</a:t>
            </a:r>
          </a:p>
          <a:p>
            <a:pPr lvl="1"/>
            <a:endParaRPr lang="en-US" dirty="0"/>
          </a:p>
          <a:p>
            <a:pPr>
              <a:buFont typeface="Wingdings" pitchFamily="2" charset="2"/>
              <a:buChar char="§"/>
            </a:pPr>
            <a:r>
              <a:rPr lang="en-US" dirty="0"/>
              <a:t> Energy</a:t>
            </a:r>
          </a:p>
          <a:p>
            <a:pPr lvl="1"/>
            <a:r>
              <a:rPr lang="en-US" dirty="0"/>
              <a:t>The term energy can be used to describe how much work was done (kinetic) or how much work could be done (potential).</a:t>
            </a:r>
          </a:p>
          <a:p>
            <a:pPr lvl="1"/>
            <a:endParaRPr lang="en-US" dirty="0"/>
          </a:p>
          <a:p>
            <a:pPr>
              <a:buFont typeface="Wingdings" pitchFamily="2" charset="2"/>
              <a:buChar char="§"/>
            </a:pPr>
            <a:r>
              <a:rPr lang="en-US" dirty="0"/>
              <a:t> Power</a:t>
            </a:r>
          </a:p>
          <a:p>
            <a:pPr lvl="1"/>
            <a:r>
              <a:rPr lang="en-US" dirty="0"/>
              <a:t>The rate at which work was or can be performed</a:t>
            </a:r>
          </a:p>
          <a:p>
            <a:pPr lvl="1"/>
            <a:endParaRPr lang="en-US" dirty="0"/>
          </a:p>
          <a:p>
            <a:pPr>
              <a:buFont typeface="Wingdings" pitchFamily="2" charset="2"/>
              <a:buChar char="§"/>
            </a:pPr>
            <a:r>
              <a:rPr lang="en-US" dirty="0"/>
              <a:t> Wind turbines, in a roundabout way, gather solar energy.</a:t>
            </a:r>
          </a:p>
          <a:p>
            <a:pPr lvl="1"/>
            <a:r>
              <a:rPr lang="en-US" dirty="0"/>
              <a:t>The sun heats the earth causing convective currents.</a:t>
            </a:r>
          </a:p>
          <a:p>
            <a:pPr lvl="1"/>
            <a:r>
              <a:rPr lang="en-US" dirty="0"/>
              <a:t>Thermal energy from the sun is transferred to the atmosphere giving it kinetic energy.</a:t>
            </a:r>
          </a:p>
        </p:txBody>
      </p:sp>
    </p:spTree>
    <p:extLst>
      <p:ext uri="{BB962C8B-B14F-4D97-AF65-F5344CB8AC3E}">
        <p14:creationId xmlns:p14="http://schemas.microsoft.com/office/powerpoint/2010/main" val="201774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2DCC-7992-3846-A688-64549CA7211F}"/>
              </a:ext>
            </a:extLst>
          </p:cNvPr>
          <p:cNvSpPr>
            <a:spLocks noGrp="1"/>
          </p:cNvSpPr>
          <p:nvPr>
            <p:ph type="title"/>
          </p:nvPr>
        </p:nvSpPr>
        <p:spPr/>
        <p:txBody>
          <a:bodyPr/>
          <a:lstStyle/>
          <a:p>
            <a:r>
              <a:rPr lang="en-US" dirty="0"/>
              <a:t>Efficiency losses</a:t>
            </a:r>
          </a:p>
        </p:txBody>
      </p:sp>
      <p:sp>
        <p:nvSpPr>
          <p:cNvPr id="3" name="Content Placeholder 2">
            <a:extLst>
              <a:ext uri="{FF2B5EF4-FFF2-40B4-BE49-F238E27FC236}">
                <a16:creationId xmlns:a16="http://schemas.microsoft.com/office/drawing/2014/main" id="{DE79936B-21A0-0444-B439-5FCD7313E5D2}"/>
              </a:ext>
            </a:extLst>
          </p:cNvPr>
          <p:cNvSpPr>
            <a:spLocks noGrp="1"/>
          </p:cNvSpPr>
          <p:nvPr>
            <p:ph idx="1"/>
          </p:nvPr>
        </p:nvSpPr>
        <p:spPr/>
        <p:txBody>
          <a:bodyPr/>
          <a:lstStyle/>
          <a:p>
            <a:pPr>
              <a:buFont typeface="Wingdings" pitchFamily="2" charset="2"/>
              <a:buChar char="§"/>
            </a:pPr>
            <a:r>
              <a:rPr lang="en-US" dirty="0"/>
              <a:t> Many factors will reduce the efficiency of a turbine that needs to be taken into consideration.</a:t>
            </a:r>
          </a:p>
          <a:p>
            <a:pPr lvl="1">
              <a:buFont typeface="Wingdings" pitchFamily="2" charset="2"/>
              <a:buChar char="§"/>
            </a:pPr>
            <a:endParaRPr lang="en-US" dirty="0"/>
          </a:p>
          <a:p>
            <a:pPr lvl="1"/>
            <a:r>
              <a:rPr lang="en-US" dirty="0"/>
              <a:t>Betz Limit states that 59.26% is the absolute maximum that can be extracted from the available power in the wind.</a:t>
            </a:r>
          </a:p>
          <a:p>
            <a:pPr lvl="1">
              <a:buFont typeface="Wingdings" pitchFamily="2" charset="2"/>
              <a:buChar char="§"/>
            </a:pPr>
            <a:endParaRPr lang="en-US" dirty="0"/>
          </a:p>
          <a:p>
            <a:pPr lvl="1"/>
            <a:r>
              <a:rPr lang="en-US" dirty="0"/>
              <a:t>Friction losses due to bearing friction or any other friction ends up as a heat loss.</a:t>
            </a:r>
          </a:p>
          <a:p>
            <a:pPr lvl="1"/>
            <a:endParaRPr lang="en-US" dirty="0"/>
          </a:p>
          <a:p>
            <a:pPr lvl="1"/>
            <a:r>
              <a:rPr lang="en-US" dirty="0"/>
              <a:t>There are both electrical and magnetic losses with wind turbine generators when converting that power in the spinning shaft into electricity.</a:t>
            </a:r>
          </a:p>
          <a:p>
            <a:pPr lvl="1"/>
            <a:endParaRPr lang="en-US" dirty="0"/>
          </a:p>
          <a:p>
            <a:pPr lvl="1"/>
            <a:r>
              <a:rPr lang="en-US" dirty="0"/>
              <a:t>Coefficient of power is another term for efficiency. Less efficient turbines would need more blade sweep to make the same power as more efficient turbines.</a:t>
            </a:r>
          </a:p>
          <a:p>
            <a:pPr lvl="1">
              <a:buFont typeface="Wingdings" pitchFamily="2" charset="2"/>
              <a:buChar char="§"/>
            </a:pPr>
            <a:endParaRPr lang="en-US" dirty="0"/>
          </a:p>
          <a:p>
            <a:pPr lvl="1"/>
            <a:endParaRPr lang="en-US" dirty="0"/>
          </a:p>
        </p:txBody>
      </p:sp>
    </p:spTree>
    <p:extLst>
      <p:ext uri="{BB962C8B-B14F-4D97-AF65-F5344CB8AC3E}">
        <p14:creationId xmlns:p14="http://schemas.microsoft.com/office/powerpoint/2010/main" val="62014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HAWT vs VAWT</a:t>
            </a:r>
          </a:p>
        </p:txBody>
      </p:sp>
      <p:sp>
        <p:nvSpPr>
          <p:cNvPr id="3" name="Content Placeholder 2"/>
          <p:cNvSpPr>
            <a:spLocks noGrp="1"/>
          </p:cNvSpPr>
          <p:nvPr>
            <p:ph idx="1"/>
          </p:nvPr>
        </p:nvSpPr>
        <p:spPr/>
        <p:txBody>
          <a:bodyPr/>
          <a:lstStyle/>
          <a:p>
            <a:pPr>
              <a:buFont typeface="Wingdings" pitchFamily="2" charset="2"/>
              <a:buChar char="§"/>
            </a:pPr>
            <a:r>
              <a:rPr lang="en-US" dirty="0"/>
              <a:t> HAWT (Horizontal axis wind turbine)</a:t>
            </a:r>
          </a:p>
          <a:p>
            <a:pPr lvl="1"/>
            <a:r>
              <a:rPr lang="en-US" dirty="0"/>
              <a:t>The blades spin on an axis parallel to the ground, and the entire machine pivots (yaws) around to face the wind.</a:t>
            </a:r>
          </a:p>
          <a:p>
            <a:pPr lvl="1"/>
            <a:endParaRPr lang="en-US" dirty="0"/>
          </a:p>
          <a:p>
            <a:pPr>
              <a:buFont typeface="Wingdings" pitchFamily="2" charset="2"/>
              <a:buChar char="§"/>
            </a:pPr>
            <a:r>
              <a:rPr lang="en-US" dirty="0"/>
              <a:t> VAWT (Vertical axis wind turbine)</a:t>
            </a:r>
          </a:p>
          <a:p>
            <a:pPr lvl="1"/>
            <a:r>
              <a:rPr lang="en-US" dirty="0"/>
              <a:t>The blades spin on an axis perpendicular to the ground; VAWT’s don’t need to yaw into the wind.</a:t>
            </a:r>
          </a:p>
          <a:p>
            <a:pPr lvl="1"/>
            <a:endParaRPr lang="en-US" dirty="0"/>
          </a:p>
          <a:p>
            <a:pPr marL="201168" lvl="1"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973" y="2891720"/>
            <a:ext cx="6010275" cy="3219450"/>
          </a:xfrm>
          <a:prstGeom prst="rect">
            <a:avLst/>
          </a:prstGeom>
        </p:spPr>
      </p:pic>
      <p:sp>
        <p:nvSpPr>
          <p:cNvPr id="10" name="TextBox 9"/>
          <p:cNvSpPr txBox="1"/>
          <p:nvPr/>
        </p:nvSpPr>
        <p:spPr>
          <a:xfrm rot="10800000" flipV="1">
            <a:off x="4926732" y="6198954"/>
            <a:ext cx="6834656" cy="215444"/>
          </a:xfrm>
          <a:prstGeom prst="rect">
            <a:avLst/>
          </a:prstGeom>
          <a:noFill/>
        </p:spPr>
        <p:txBody>
          <a:bodyPr wrap="square" rtlCol="0">
            <a:spAutoFit/>
          </a:bodyPr>
          <a:lstStyle/>
          <a:p>
            <a:r>
              <a:rPr lang="en-US" sz="800" dirty="0" err="1"/>
              <a:t>Ssgxnh</a:t>
            </a:r>
            <a:r>
              <a:rPr lang="en-US" sz="800" dirty="0"/>
              <a:t> [Public domain</a:t>
            </a:r>
            <a:r>
              <a:rPr lang="en-US" sz="800" dirty="0" smtClean="0"/>
              <a:t>]. </a:t>
            </a:r>
            <a:r>
              <a:rPr lang="en-US" sz="800" dirty="0"/>
              <a:t>Retrieved from https://commons.wikimedia.org/wiki/File:HAWT_and_VAWTs_in_operation_medium.gif</a:t>
            </a:r>
          </a:p>
        </p:txBody>
      </p:sp>
    </p:spTree>
    <p:extLst>
      <p:ext uri="{BB962C8B-B14F-4D97-AF65-F5344CB8AC3E}">
        <p14:creationId xmlns:p14="http://schemas.microsoft.com/office/powerpoint/2010/main" val="196487432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1949</TotalTime>
  <Words>1108</Words>
  <Application>Microsoft Office PowerPoint</Application>
  <PresentationFormat>Widescreen</PresentationFormat>
  <Paragraphs>137</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Retrospect</vt:lpstr>
      <vt:lpstr>Residential Wind</vt:lpstr>
      <vt:lpstr>Objectives</vt:lpstr>
      <vt:lpstr>Measuring the wind</vt:lpstr>
      <vt:lpstr>Average Wind Speed</vt:lpstr>
      <vt:lpstr>Commonalities of Renewable Systems</vt:lpstr>
      <vt:lpstr>Power in the Wind</vt:lpstr>
      <vt:lpstr>Key Terms</vt:lpstr>
      <vt:lpstr>Efficiency losses</vt:lpstr>
      <vt:lpstr>HAWT vs VAWT</vt:lpstr>
      <vt:lpstr>Yaw and Furl</vt:lpstr>
      <vt:lpstr>Furling Tail</vt:lpstr>
      <vt:lpstr>Electrical Controls</vt:lpstr>
      <vt:lpstr>Turbine Schematic </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Carlson</dc:creator>
  <cp:lastModifiedBy>Madeline Wagner</cp:lastModifiedBy>
  <cp:revision>158</cp:revision>
  <cp:lastPrinted>2017-10-01T16:21:22Z</cp:lastPrinted>
  <dcterms:created xsi:type="dcterms:W3CDTF">2017-10-01T16:12:52Z</dcterms:created>
  <dcterms:modified xsi:type="dcterms:W3CDTF">2019-02-28T13:53:30Z</dcterms:modified>
</cp:coreProperties>
</file>