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8"/>
  </p:notesMasterIdLst>
  <p:sldIdLst>
    <p:sldId id="256" r:id="rId2"/>
    <p:sldId id="330" r:id="rId3"/>
    <p:sldId id="280" r:id="rId4"/>
    <p:sldId id="331" r:id="rId5"/>
    <p:sldId id="332" r:id="rId6"/>
    <p:sldId id="333" r:id="rId7"/>
    <p:sldId id="334" r:id="rId8"/>
    <p:sldId id="335" r:id="rId9"/>
    <p:sldId id="343" r:id="rId10"/>
    <p:sldId id="336" r:id="rId11"/>
    <p:sldId id="337" r:id="rId12"/>
    <p:sldId id="338" r:id="rId13"/>
    <p:sldId id="340" r:id="rId14"/>
    <p:sldId id="339" r:id="rId15"/>
    <p:sldId id="342" r:id="rId16"/>
    <p:sldId id="34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451"/>
    <p:restoredTop sz="92566"/>
  </p:normalViewPr>
  <p:slideViewPr>
    <p:cSldViewPr snapToGrid="0" snapToObjects="1">
      <p:cViewPr varScale="1">
        <p:scale>
          <a:sx n="82" d="100"/>
          <a:sy n="82" d="100"/>
        </p:scale>
        <p:origin x="126" y="132"/>
      </p:cViewPr>
      <p:guideLst/>
    </p:cSldViewPr>
  </p:slideViewPr>
  <p:notesTextViewPr>
    <p:cViewPr>
      <p:scale>
        <a:sx n="1" d="1"/>
        <a:sy n="1" d="1"/>
      </p:scale>
      <p:origin x="0" y="0"/>
    </p:cViewPr>
  </p:notesTextViewPr>
  <p:notesViewPr>
    <p:cSldViewPr snapToGrid="0" snapToObjects="1">
      <p:cViewPr varScale="1">
        <p:scale>
          <a:sx n="93" d="100"/>
          <a:sy n="93" d="100"/>
        </p:scale>
        <p:origin x="3784"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A3136A-163C-4642-8AE1-970D1CDC29C1}" type="datetimeFigureOut">
              <a:rPr lang="en-US" smtClean="0"/>
              <a:t>2/28/2019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ADBDDF-FD2F-E24A-BD49-68AD749AF181}" type="slidenum">
              <a:rPr lang="en-US" smtClean="0"/>
              <a:t>‹#›</a:t>
            </a:fld>
            <a:endParaRPr lang="en-US"/>
          </a:p>
        </p:txBody>
      </p:sp>
    </p:spTree>
    <p:extLst>
      <p:ext uri="{BB962C8B-B14F-4D97-AF65-F5344CB8AC3E}">
        <p14:creationId xmlns:p14="http://schemas.microsoft.com/office/powerpoint/2010/main" val="1200902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1</a:t>
            </a:fld>
            <a:endParaRPr lang="en-US"/>
          </a:p>
        </p:txBody>
      </p:sp>
    </p:spTree>
    <p:extLst>
      <p:ext uri="{BB962C8B-B14F-4D97-AF65-F5344CB8AC3E}">
        <p14:creationId xmlns:p14="http://schemas.microsoft.com/office/powerpoint/2010/main" val="16890760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10</a:t>
            </a:fld>
            <a:endParaRPr lang="en-US"/>
          </a:p>
        </p:txBody>
      </p:sp>
    </p:spTree>
    <p:extLst>
      <p:ext uri="{BB962C8B-B14F-4D97-AF65-F5344CB8AC3E}">
        <p14:creationId xmlns:p14="http://schemas.microsoft.com/office/powerpoint/2010/main" val="4340314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11</a:t>
            </a:fld>
            <a:endParaRPr lang="en-US"/>
          </a:p>
        </p:txBody>
      </p:sp>
    </p:spTree>
    <p:extLst>
      <p:ext uri="{BB962C8B-B14F-4D97-AF65-F5344CB8AC3E}">
        <p14:creationId xmlns:p14="http://schemas.microsoft.com/office/powerpoint/2010/main" val="12300984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12</a:t>
            </a:fld>
            <a:endParaRPr lang="en-US"/>
          </a:p>
        </p:txBody>
      </p:sp>
    </p:spTree>
    <p:extLst>
      <p:ext uri="{BB962C8B-B14F-4D97-AF65-F5344CB8AC3E}">
        <p14:creationId xmlns:p14="http://schemas.microsoft.com/office/powerpoint/2010/main" val="27510539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13</a:t>
            </a:fld>
            <a:endParaRPr lang="en-US"/>
          </a:p>
        </p:txBody>
      </p:sp>
    </p:spTree>
    <p:extLst>
      <p:ext uri="{BB962C8B-B14F-4D97-AF65-F5344CB8AC3E}">
        <p14:creationId xmlns:p14="http://schemas.microsoft.com/office/powerpoint/2010/main" val="36275329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14</a:t>
            </a:fld>
            <a:endParaRPr lang="en-US"/>
          </a:p>
        </p:txBody>
      </p:sp>
    </p:spTree>
    <p:extLst>
      <p:ext uri="{BB962C8B-B14F-4D97-AF65-F5344CB8AC3E}">
        <p14:creationId xmlns:p14="http://schemas.microsoft.com/office/powerpoint/2010/main" val="703320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15</a:t>
            </a:fld>
            <a:endParaRPr lang="en-US"/>
          </a:p>
        </p:txBody>
      </p:sp>
    </p:spTree>
    <p:extLst>
      <p:ext uri="{BB962C8B-B14F-4D97-AF65-F5344CB8AC3E}">
        <p14:creationId xmlns:p14="http://schemas.microsoft.com/office/powerpoint/2010/main" val="34550818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16</a:t>
            </a:fld>
            <a:endParaRPr lang="en-US"/>
          </a:p>
        </p:txBody>
      </p:sp>
    </p:spTree>
    <p:extLst>
      <p:ext uri="{BB962C8B-B14F-4D97-AF65-F5344CB8AC3E}">
        <p14:creationId xmlns:p14="http://schemas.microsoft.com/office/powerpoint/2010/main" val="2794678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ADBDDF-FD2F-E24A-BD49-68AD749AF181}" type="slidenum">
              <a:rPr lang="en-US" smtClean="0"/>
              <a:t>2</a:t>
            </a:fld>
            <a:endParaRPr lang="en-US"/>
          </a:p>
        </p:txBody>
      </p:sp>
    </p:spTree>
    <p:extLst>
      <p:ext uri="{BB962C8B-B14F-4D97-AF65-F5344CB8AC3E}">
        <p14:creationId xmlns:p14="http://schemas.microsoft.com/office/powerpoint/2010/main" val="1906705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3</a:t>
            </a:fld>
            <a:endParaRPr lang="en-US"/>
          </a:p>
        </p:txBody>
      </p:sp>
    </p:spTree>
    <p:extLst>
      <p:ext uri="{BB962C8B-B14F-4D97-AF65-F5344CB8AC3E}">
        <p14:creationId xmlns:p14="http://schemas.microsoft.com/office/powerpoint/2010/main" val="661414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4</a:t>
            </a:fld>
            <a:endParaRPr lang="en-US"/>
          </a:p>
        </p:txBody>
      </p:sp>
    </p:spTree>
    <p:extLst>
      <p:ext uri="{BB962C8B-B14F-4D97-AF65-F5344CB8AC3E}">
        <p14:creationId xmlns:p14="http://schemas.microsoft.com/office/powerpoint/2010/main" val="375575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5</a:t>
            </a:fld>
            <a:endParaRPr lang="en-US"/>
          </a:p>
        </p:txBody>
      </p:sp>
    </p:spTree>
    <p:extLst>
      <p:ext uri="{BB962C8B-B14F-4D97-AF65-F5344CB8AC3E}">
        <p14:creationId xmlns:p14="http://schemas.microsoft.com/office/powerpoint/2010/main" val="2551236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6</a:t>
            </a:fld>
            <a:endParaRPr lang="en-US"/>
          </a:p>
        </p:txBody>
      </p:sp>
    </p:spTree>
    <p:extLst>
      <p:ext uri="{BB962C8B-B14F-4D97-AF65-F5344CB8AC3E}">
        <p14:creationId xmlns:p14="http://schemas.microsoft.com/office/powerpoint/2010/main" val="527854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7</a:t>
            </a:fld>
            <a:endParaRPr lang="en-US"/>
          </a:p>
        </p:txBody>
      </p:sp>
    </p:spTree>
    <p:extLst>
      <p:ext uri="{BB962C8B-B14F-4D97-AF65-F5344CB8AC3E}">
        <p14:creationId xmlns:p14="http://schemas.microsoft.com/office/powerpoint/2010/main" val="2259617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8</a:t>
            </a:fld>
            <a:endParaRPr lang="en-US"/>
          </a:p>
        </p:txBody>
      </p:sp>
    </p:spTree>
    <p:extLst>
      <p:ext uri="{BB962C8B-B14F-4D97-AF65-F5344CB8AC3E}">
        <p14:creationId xmlns:p14="http://schemas.microsoft.com/office/powerpoint/2010/main" val="1208059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9</a:t>
            </a:fld>
            <a:endParaRPr lang="en-US"/>
          </a:p>
        </p:txBody>
      </p:sp>
    </p:spTree>
    <p:extLst>
      <p:ext uri="{BB962C8B-B14F-4D97-AF65-F5344CB8AC3E}">
        <p14:creationId xmlns:p14="http://schemas.microsoft.com/office/powerpoint/2010/main" val="2716287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2/28/2019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7220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2_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27957" y="1606731"/>
            <a:ext cx="3200400" cy="2286000"/>
          </a:xfrm>
        </p:spPr>
        <p:txBody>
          <a:bodyPr anchor="b">
            <a:normAutofit/>
          </a:bodyPr>
          <a:lstStyle>
            <a:lvl1pPr>
              <a:defRPr sz="3600" b="0">
                <a:solidFill>
                  <a:srgbClr val="FFFFFF"/>
                </a:solidFill>
              </a:defRPr>
            </a:lvl1pPr>
          </a:lstStyle>
          <a:p>
            <a:r>
              <a:rPr lang="en-US" dirty="0"/>
              <a:t>Click to edit Master title style</a:t>
            </a:r>
            <a:br>
              <a:rPr lang="en-US" dirty="0"/>
            </a:br>
            <a:endParaRPr lang="en-US" dirty="0"/>
          </a:p>
        </p:txBody>
      </p:sp>
      <p:sp>
        <p:nvSpPr>
          <p:cNvPr id="3" name="Content Placeholder 2"/>
          <p:cNvSpPr>
            <a:spLocks noGrp="1"/>
          </p:cNvSpPr>
          <p:nvPr>
            <p:ph idx="1"/>
          </p:nvPr>
        </p:nvSpPr>
        <p:spPr>
          <a:xfrm>
            <a:off x="4176146" y="277586"/>
            <a:ext cx="7511350" cy="6027618"/>
          </a:xfrm>
        </p:spPr>
        <p:txBody>
          <a:bodyPr/>
          <a:lstStyle>
            <a:lvl1pPr>
              <a:lnSpc>
                <a:spcPct val="100000"/>
              </a:lnSpc>
              <a:spcBef>
                <a:spcPts val="1200"/>
              </a:spcBef>
              <a:spcAft>
                <a:spcPts val="0"/>
              </a:spcAft>
              <a:defRPr sz="2000"/>
            </a:lvl1pPr>
            <a:lvl2pPr>
              <a:lnSpc>
                <a:spcPct val="100000"/>
              </a:lnSpc>
              <a:spcBef>
                <a:spcPts val="60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10" name="TextBox 9">
            <a:extLst>
              <a:ext uri="{FF2B5EF4-FFF2-40B4-BE49-F238E27FC236}">
                <a16:creationId xmlns:a16="http://schemas.microsoft.com/office/drawing/2014/main" id="{D035B664-A5A2-49F3-98E3-89E9C3CBE6B6}"/>
              </a:ext>
            </a:extLst>
          </p:cNvPr>
          <p:cNvSpPr txBox="1"/>
          <p:nvPr userDrawn="1"/>
        </p:nvSpPr>
        <p:spPr>
          <a:xfrm>
            <a:off x="5239914" y="6488668"/>
            <a:ext cx="6973037" cy="369332"/>
          </a:xfrm>
          <a:prstGeom prst="rect">
            <a:avLst/>
          </a:prstGeom>
          <a:noFill/>
        </p:spPr>
        <p:txBody>
          <a:bodyPr wrap="square" rtlCol="0">
            <a:spAutoFit/>
          </a:bodyPr>
          <a:lstStyle/>
          <a:p>
            <a:pPr algn="r"/>
            <a:r>
              <a:rPr lang="en-US" dirty="0"/>
              <a:t>Commercial Wind</a:t>
            </a:r>
          </a:p>
        </p:txBody>
      </p:sp>
    </p:spTree>
    <p:extLst>
      <p:ext uri="{BB962C8B-B14F-4D97-AF65-F5344CB8AC3E}">
        <p14:creationId xmlns:p14="http://schemas.microsoft.com/office/powerpoint/2010/main" val="2835349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3_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27957" y="1606731"/>
            <a:ext cx="3200400" cy="2286000"/>
          </a:xfrm>
        </p:spPr>
        <p:txBody>
          <a:bodyPr anchor="b">
            <a:normAutofit/>
          </a:bodyPr>
          <a:lstStyle>
            <a:lvl1pPr>
              <a:defRPr sz="3600" b="0">
                <a:solidFill>
                  <a:srgbClr val="FFFFFF"/>
                </a:solidFill>
              </a:defRPr>
            </a:lvl1pPr>
          </a:lstStyle>
          <a:p>
            <a:r>
              <a:rPr lang="en-US" dirty="0"/>
              <a:t>Click to edit Master title style</a:t>
            </a:r>
            <a:br>
              <a:rPr lang="en-US" dirty="0"/>
            </a:br>
            <a:endParaRPr lang="en-US" dirty="0"/>
          </a:p>
        </p:txBody>
      </p:sp>
      <p:sp>
        <p:nvSpPr>
          <p:cNvPr id="3" name="Content Placeholder 2"/>
          <p:cNvSpPr>
            <a:spLocks noGrp="1"/>
          </p:cNvSpPr>
          <p:nvPr>
            <p:ph idx="1"/>
          </p:nvPr>
        </p:nvSpPr>
        <p:spPr>
          <a:xfrm>
            <a:off x="4176146" y="277586"/>
            <a:ext cx="7511350" cy="6027618"/>
          </a:xfrm>
        </p:spPr>
        <p:txBody>
          <a:bodyPr/>
          <a:lstStyle>
            <a:lvl1pPr>
              <a:lnSpc>
                <a:spcPct val="100000"/>
              </a:lnSpc>
              <a:spcBef>
                <a:spcPts val="1200"/>
              </a:spcBef>
              <a:spcAft>
                <a:spcPts val="0"/>
              </a:spcAft>
              <a:defRPr sz="2000"/>
            </a:lvl1pPr>
            <a:lvl2pPr>
              <a:lnSpc>
                <a:spcPct val="100000"/>
              </a:lnSpc>
              <a:spcBef>
                <a:spcPts val="60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10" name="TextBox 9">
            <a:extLst>
              <a:ext uri="{FF2B5EF4-FFF2-40B4-BE49-F238E27FC236}">
                <a16:creationId xmlns:a16="http://schemas.microsoft.com/office/drawing/2014/main" id="{D035B664-A5A2-49F3-98E3-89E9C3CBE6B6}"/>
              </a:ext>
            </a:extLst>
          </p:cNvPr>
          <p:cNvSpPr txBox="1"/>
          <p:nvPr userDrawn="1"/>
        </p:nvSpPr>
        <p:spPr>
          <a:xfrm>
            <a:off x="5239914" y="6488668"/>
            <a:ext cx="6973037" cy="369332"/>
          </a:xfrm>
          <a:prstGeom prst="rect">
            <a:avLst/>
          </a:prstGeom>
          <a:noFill/>
        </p:spPr>
        <p:txBody>
          <a:bodyPr wrap="square" rtlCol="0">
            <a:spAutoFit/>
          </a:bodyPr>
          <a:lstStyle/>
          <a:p>
            <a:pPr algn="r"/>
            <a:r>
              <a:rPr lang="en-US" dirty="0"/>
              <a:t>Commercial Wind</a:t>
            </a:r>
          </a:p>
        </p:txBody>
      </p:sp>
    </p:spTree>
    <p:extLst>
      <p:ext uri="{BB962C8B-B14F-4D97-AF65-F5344CB8AC3E}">
        <p14:creationId xmlns:p14="http://schemas.microsoft.com/office/powerpoint/2010/main" val="217384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4_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27957" y="1606731"/>
            <a:ext cx="3200400" cy="2286000"/>
          </a:xfrm>
        </p:spPr>
        <p:txBody>
          <a:bodyPr anchor="b">
            <a:normAutofit/>
          </a:bodyPr>
          <a:lstStyle>
            <a:lvl1pPr>
              <a:defRPr sz="3600" b="0">
                <a:solidFill>
                  <a:srgbClr val="FFFFFF"/>
                </a:solidFill>
              </a:defRPr>
            </a:lvl1pPr>
          </a:lstStyle>
          <a:p>
            <a:r>
              <a:rPr lang="en-US" dirty="0"/>
              <a:t>Click to edit Master title style</a:t>
            </a:r>
            <a:br>
              <a:rPr lang="en-US" dirty="0"/>
            </a:br>
            <a:endParaRPr lang="en-US" dirty="0"/>
          </a:p>
        </p:txBody>
      </p:sp>
      <p:sp>
        <p:nvSpPr>
          <p:cNvPr id="3" name="Content Placeholder 2"/>
          <p:cNvSpPr>
            <a:spLocks noGrp="1"/>
          </p:cNvSpPr>
          <p:nvPr>
            <p:ph idx="1"/>
          </p:nvPr>
        </p:nvSpPr>
        <p:spPr>
          <a:xfrm>
            <a:off x="4176146" y="277586"/>
            <a:ext cx="7511350" cy="6027618"/>
          </a:xfrm>
        </p:spPr>
        <p:txBody>
          <a:bodyPr/>
          <a:lstStyle>
            <a:lvl1pPr>
              <a:lnSpc>
                <a:spcPct val="100000"/>
              </a:lnSpc>
              <a:spcBef>
                <a:spcPts val="1200"/>
              </a:spcBef>
              <a:spcAft>
                <a:spcPts val="0"/>
              </a:spcAft>
              <a:defRPr sz="2000"/>
            </a:lvl1pPr>
            <a:lvl2pPr>
              <a:lnSpc>
                <a:spcPct val="100000"/>
              </a:lnSpc>
              <a:spcBef>
                <a:spcPts val="60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10" name="TextBox 9">
            <a:extLst>
              <a:ext uri="{FF2B5EF4-FFF2-40B4-BE49-F238E27FC236}">
                <a16:creationId xmlns:a16="http://schemas.microsoft.com/office/drawing/2014/main" id="{D035B664-A5A2-49F3-98E3-89E9C3CBE6B6}"/>
              </a:ext>
            </a:extLst>
          </p:cNvPr>
          <p:cNvSpPr txBox="1"/>
          <p:nvPr userDrawn="1"/>
        </p:nvSpPr>
        <p:spPr>
          <a:xfrm>
            <a:off x="5239914" y="6488668"/>
            <a:ext cx="6973037" cy="369332"/>
          </a:xfrm>
          <a:prstGeom prst="rect">
            <a:avLst/>
          </a:prstGeom>
          <a:noFill/>
        </p:spPr>
        <p:txBody>
          <a:bodyPr wrap="square" rtlCol="0">
            <a:spAutoFit/>
          </a:bodyPr>
          <a:lstStyle/>
          <a:p>
            <a:pPr algn="r"/>
            <a:r>
              <a:rPr lang="en-US" dirty="0"/>
              <a:t>Introductory Curriculum</a:t>
            </a:r>
          </a:p>
        </p:txBody>
      </p:sp>
    </p:spTree>
    <p:extLst>
      <p:ext uri="{BB962C8B-B14F-4D97-AF65-F5344CB8AC3E}">
        <p14:creationId xmlns:p14="http://schemas.microsoft.com/office/powerpoint/2010/main" val="2106289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6_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27957" y="1606731"/>
            <a:ext cx="3200400" cy="2286000"/>
          </a:xfrm>
        </p:spPr>
        <p:txBody>
          <a:bodyPr anchor="b">
            <a:normAutofit/>
          </a:bodyPr>
          <a:lstStyle>
            <a:lvl1pPr>
              <a:defRPr sz="3600" b="0">
                <a:solidFill>
                  <a:srgbClr val="FFFFFF"/>
                </a:solidFill>
              </a:defRPr>
            </a:lvl1pPr>
          </a:lstStyle>
          <a:p>
            <a:r>
              <a:rPr lang="en-US" dirty="0"/>
              <a:t>Click to edit Master title style</a:t>
            </a:r>
            <a:br>
              <a:rPr lang="en-US" dirty="0"/>
            </a:br>
            <a:endParaRPr lang="en-US" dirty="0"/>
          </a:p>
        </p:txBody>
      </p:sp>
      <p:sp>
        <p:nvSpPr>
          <p:cNvPr id="3" name="Content Placeholder 2"/>
          <p:cNvSpPr>
            <a:spLocks noGrp="1"/>
          </p:cNvSpPr>
          <p:nvPr>
            <p:ph idx="1"/>
          </p:nvPr>
        </p:nvSpPr>
        <p:spPr>
          <a:xfrm>
            <a:off x="4176146" y="277586"/>
            <a:ext cx="7511350" cy="6027618"/>
          </a:xfrm>
        </p:spPr>
        <p:txBody>
          <a:bodyPr/>
          <a:lstStyle>
            <a:lvl1pPr>
              <a:lnSpc>
                <a:spcPct val="100000"/>
              </a:lnSpc>
              <a:spcBef>
                <a:spcPts val="1200"/>
              </a:spcBef>
              <a:spcAft>
                <a:spcPts val="0"/>
              </a:spcAft>
              <a:defRPr sz="2000"/>
            </a:lvl1pPr>
            <a:lvl2pPr>
              <a:lnSpc>
                <a:spcPct val="100000"/>
              </a:lnSpc>
              <a:spcBef>
                <a:spcPts val="60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10" name="TextBox 9">
            <a:extLst>
              <a:ext uri="{FF2B5EF4-FFF2-40B4-BE49-F238E27FC236}">
                <a16:creationId xmlns:a16="http://schemas.microsoft.com/office/drawing/2014/main" id="{D035B664-A5A2-49F3-98E3-89E9C3CBE6B6}"/>
              </a:ext>
            </a:extLst>
          </p:cNvPr>
          <p:cNvSpPr txBox="1"/>
          <p:nvPr userDrawn="1"/>
        </p:nvSpPr>
        <p:spPr>
          <a:xfrm>
            <a:off x="5239914" y="6488668"/>
            <a:ext cx="6973037" cy="369332"/>
          </a:xfrm>
          <a:prstGeom prst="rect">
            <a:avLst/>
          </a:prstGeom>
          <a:noFill/>
        </p:spPr>
        <p:txBody>
          <a:bodyPr wrap="square" rtlCol="0">
            <a:spAutoFit/>
          </a:bodyPr>
          <a:lstStyle/>
          <a:p>
            <a:pPr algn="r"/>
            <a:r>
              <a:rPr lang="en-US" dirty="0"/>
              <a:t>Introductory Curriculum</a:t>
            </a:r>
          </a:p>
        </p:txBody>
      </p:sp>
    </p:spTree>
    <p:extLst>
      <p:ext uri="{BB962C8B-B14F-4D97-AF65-F5344CB8AC3E}">
        <p14:creationId xmlns:p14="http://schemas.microsoft.com/office/powerpoint/2010/main" val="2297425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7_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27957" y="1606731"/>
            <a:ext cx="3200400" cy="2286000"/>
          </a:xfrm>
        </p:spPr>
        <p:txBody>
          <a:bodyPr anchor="b">
            <a:normAutofit/>
          </a:bodyPr>
          <a:lstStyle>
            <a:lvl1pPr>
              <a:defRPr sz="3600" b="0">
                <a:solidFill>
                  <a:srgbClr val="FFFFFF"/>
                </a:solidFill>
              </a:defRPr>
            </a:lvl1pPr>
          </a:lstStyle>
          <a:p>
            <a:r>
              <a:rPr lang="en-US" dirty="0"/>
              <a:t>Click to edit Master title style</a:t>
            </a:r>
            <a:br>
              <a:rPr lang="en-US" dirty="0"/>
            </a:br>
            <a:endParaRPr lang="en-US" dirty="0"/>
          </a:p>
        </p:txBody>
      </p:sp>
      <p:sp>
        <p:nvSpPr>
          <p:cNvPr id="3" name="Content Placeholder 2"/>
          <p:cNvSpPr>
            <a:spLocks noGrp="1"/>
          </p:cNvSpPr>
          <p:nvPr>
            <p:ph idx="1"/>
          </p:nvPr>
        </p:nvSpPr>
        <p:spPr>
          <a:xfrm>
            <a:off x="4176146" y="277586"/>
            <a:ext cx="7511350" cy="6027618"/>
          </a:xfrm>
        </p:spPr>
        <p:txBody>
          <a:bodyPr/>
          <a:lstStyle>
            <a:lvl1pPr>
              <a:lnSpc>
                <a:spcPct val="100000"/>
              </a:lnSpc>
              <a:spcBef>
                <a:spcPts val="1200"/>
              </a:spcBef>
              <a:spcAft>
                <a:spcPts val="0"/>
              </a:spcAft>
              <a:defRPr sz="2000"/>
            </a:lvl1pPr>
            <a:lvl2pPr>
              <a:lnSpc>
                <a:spcPct val="100000"/>
              </a:lnSpc>
              <a:spcBef>
                <a:spcPts val="60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10" name="TextBox 9">
            <a:extLst>
              <a:ext uri="{FF2B5EF4-FFF2-40B4-BE49-F238E27FC236}">
                <a16:creationId xmlns:a16="http://schemas.microsoft.com/office/drawing/2014/main" id="{D035B664-A5A2-49F3-98E3-89E9C3CBE6B6}"/>
              </a:ext>
            </a:extLst>
          </p:cNvPr>
          <p:cNvSpPr txBox="1"/>
          <p:nvPr userDrawn="1"/>
        </p:nvSpPr>
        <p:spPr>
          <a:xfrm>
            <a:off x="5239914" y="6488668"/>
            <a:ext cx="6973037" cy="369332"/>
          </a:xfrm>
          <a:prstGeom prst="rect">
            <a:avLst/>
          </a:prstGeom>
          <a:noFill/>
        </p:spPr>
        <p:txBody>
          <a:bodyPr wrap="square" rtlCol="0">
            <a:spAutoFit/>
          </a:bodyPr>
          <a:lstStyle/>
          <a:p>
            <a:pPr algn="r"/>
            <a:r>
              <a:rPr lang="en-US" dirty="0"/>
              <a:t>Introductory Curriculum</a:t>
            </a:r>
          </a:p>
        </p:txBody>
      </p:sp>
    </p:spTree>
    <p:extLst>
      <p:ext uri="{BB962C8B-B14F-4D97-AF65-F5344CB8AC3E}">
        <p14:creationId xmlns:p14="http://schemas.microsoft.com/office/powerpoint/2010/main" val="479277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8_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27957" y="1606731"/>
            <a:ext cx="3200400" cy="2286000"/>
          </a:xfrm>
        </p:spPr>
        <p:txBody>
          <a:bodyPr anchor="b">
            <a:normAutofit/>
          </a:bodyPr>
          <a:lstStyle>
            <a:lvl1pPr>
              <a:defRPr sz="3600" b="0">
                <a:solidFill>
                  <a:srgbClr val="FFFFFF"/>
                </a:solidFill>
              </a:defRPr>
            </a:lvl1pPr>
          </a:lstStyle>
          <a:p>
            <a:r>
              <a:rPr lang="en-US" dirty="0"/>
              <a:t>Click to edit Master title style</a:t>
            </a:r>
            <a:br>
              <a:rPr lang="en-US" dirty="0"/>
            </a:br>
            <a:endParaRPr lang="en-US" dirty="0"/>
          </a:p>
        </p:txBody>
      </p:sp>
      <p:sp>
        <p:nvSpPr>
          <p:cNvPr id="3" name="Content Placeholder 2"/>
          <p:cNvSpPr>
            <a:spLocks noGrp="1"/>
          </p:cNvSpPr>
          <p:nvPr>
            <p:ph idx="1"/>
          </p:nvPr>
        </p:nvSpPr>
        <p:spPr>
          <a:xfrm>
            <a:off x="4176146" y="277586"/>
            <a:ext cx="7511350" cy="6027618"/>
          </a:xfrm>
        </p:spPr>
        <p:txBody>
          <a:bodyPr/>
          <a:lstStyle>
            <a:lvl1pPr>
              <a:lnSpc>
                <a:spcPct val="100000"/>
              </a:lnSpc>
              <a:spcBef>
                <a:spcPts val="1200"/>
              </a:spcBef>
              <a:spcAft>
                <a:spcPts val="0"/>
              </a:spcAft>
              <a:defRPr sz="2000"/>
            </a:lvl1pPr>
            <a:lvl2pPr>
              <a:lnSpc>
                <a:spcPct val="100000"/>
              </a:lnSpc>
              <a:spcBef>
                <a:spcPts val="60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10" name="TextBox 9">
            <a:extLst>
              <a:ext uri="{FF2B5EF4-FFF2-40B4-BE49-F238E27FC236}">
                <a16:creationId xmlns:a16="http://schemas.microsoft.com/office/drawing/2014/main" id="{D035B664-A5A2-49F3-98E3-89E9C3CBE6B6}"/>
              </a:ext>
            </a:extLst>
          </p:cNvPr>
          <p:cNvSpPr txBox="1"/>
          <p:nvPr userDrawn="1"/>
        </p:nvSpPr>
        <p:spPr>
          <a:xfrm>
            <a:off x="5239914" y="6488668"/>
            <a:ext cx="6973037" cy="369332"/>
          </a:xfrm>
          <a:prstGeom prst="rect">
            <a:avLst/>
          </a:prstGeom>
          <a:noFill/>
        </p:spPr>
        <p:txBody>
          <a:bodyPr wrap="square" rtlCol="0">
            <a:spAutoFit/>
          </a:bodyPr>
          <a:lstStyle/>
          <a:p>
            <a:pPr algn="r"/>
            <a:r>
              <a:rPr lang="en-US" dirty="0"/>
              <a:t>Introductory Curriculum</a:t>
            </a:r>
          </a:p>
        </p:txBody>
      </p:sp>
    </p:spTree>
    <p:extLst>
      <p:ext uri="{BB962C8B-B14F-4D97-AF65-F5344CB8AC3E}">
        <p14:creationId xmlns:p14="http://schemas.microsoft.com/office/powerpoint/2010/main" val="546032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98602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339108"/>
            <a:ext cx="10058400" cy="4529986"/>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2/28/2019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275836"/>
            <a:ext cx="996696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9453083"/>
      </p:ext>
    </p:extLst>
  </p:cSld>
  <p:clrMap bg1="lt1" tx1="dk1" bg2="lt2" tx2="dk2" accent1="accent1" accent2="accent2" accent3="accent3" accent4="accent4" accent5="accent5" accent6="accent6" hlink="hlink" folHlink="folHlink"/>
  <p:sldLayoutIdLst>
    <p:sldLayoutId id="2147483662" r:id="rId1"/>
    <p:sldLayoutId id="2147483674" r:id="rId2"/>
    <p:sldLayoutId id="2147483675" r:id="rId3"/>
    <p:sldLayoutId id="2147483676" r:id="rId4"/>
    <p:sldLayoutId id="2147483678" r:id="rId5"/>
    <p:sldLayoutId id="2147483679" r:id="rId6"/>
    <p:sldLayoutId id="2147483680" r:id="rId7"/>
  </p:sldLayoutIdLst>
  <p:hf sldNum="0" hdr="0" ftr="0" dt="0"/>
  <p:txStyles>
    <p:titleStyle>
      <a:lvl1pPr algn="l" defTabSz="914400" rtl="0" eaLnBrk="1" latinLnBrk="0" hangingPunct="1">
        <a:lnSpc>
          <a:spcPct val="85000"/>
        </a:lnSpc>
        <a:spcBef>
          <a:spcPct val="0"/>
        </a:spcBef>
        <a:buNone/>
        <a:defRPr sz="3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0"/>
        </a:spcBef>
        <a:spcAft>
          <a:spcPts val="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Commercial wind</a:t>
            </a:r>
          </a:p>
        </p:txBody>
      </p:sp>
      <p:sp>
        <p:nvSpPr>
          <p:cNvPr id="3" name="Subtitle 2"/>
          <p:cNvSpPr>
            <a:spLocks noGrp="1"/>
          </p:cNvSpPr>
          <p:nvPr>
            <p:ph type="subTitle" idx="1"/>
          </p:nvPr>
        </p:nvSpPr>
        <p:spPr>
          <a:xfrm>
            <a:off x="1097280" y="4507379"/>
            <a:ext cx="10058400" cy="1143000"/>
          </a:xfrm>
        </p:spPr>
        <p:txBody>
          <a:bodyPr/>
          <a:lstStyle/>
          <a:p>
            <a:r>
              <a:rPr lang="en-US" dirty="0"/>
              <a:t>Commercial wind energy</a:t>
            </a:r>
          </a:p>
        </p:txBody>
      </p:sp>
      <p:sp>
        <p:nvSpPr>
          <p:cNvPr id="4" name="Shape 99"/>
          <p:cNvSpPr txBox="1"/>
          <p:nvPr/>
        </p:nvSpPr>
        <p:spPr>
          <a:xfrm>
            <a:off x="7596554" y="6374478"/>
            <a:ext cx="3305908" cy="442607"/>
          </a:xfrm>
          <a:prstGeom prst="rect">
            <a:avLst/>
          </a:prstGeom>
          <a:noFill/>
          <a:ln>
            <a:noFill/>
          </a:ln>
        </p:spPr>
        <p:txBody>
          <a:bodyPr lIns="91425" tIns="45700" rIns="91425" bIns="45700" anchor="t" anchorCtr="0">
            <a:noAutofit/>
          </a:bodyPr>
          <a:lstStyle/>
          <a:p>
            <a:pPr marL="0" marR="0" lvl="0" indent="0" algn="r" rtl="0">
              <a:spcBef>
                <a:spcPts val="0"/>
              </a:spcBef>
              <a:spcAft>
                <a:spcPts val="0"/>
              </a:spcAft>
              <a:buSzPct val="25000"/>
              <a:buNone/>
            </a:pPr>
            <a:r>
              <a:rPr lang="en-US" sz="1000" b="0" i="1" u="none" strike="noStrike" cap="none" baseline="0" dirty="0">
                <a:solidFill>
                  <a:srgbClr val="FFFFFF"/>
                </a:solidFill>
                <a:latin typeface="Arial"/>
                <a:ea typeface="Arial"/>
                <a:cs typeface="Arial"/>
                <a:sym typeface="Arial"/>
              </a:rPr>
              <a:t>Except where otherwise noted these materials </a:t>
            </a:r>
            <a:br>
              <a:rPr lang="en-US" sz="1000" b="0" i="1" u="none" strike="noStrike" cap="none" baseline="0" dirty="0">
                <a:solidFill>
                  <a:srgbClr val="FFFFFF"/>
                </a:solidFill>
                <a:latin typeface="Arial"/>
                <a:ea typeface="Arial"/>
                <a:cs typeface="Arial"/>
                <a:sym typeface="Arial"/>
              </a:rPr>
            </a:br>
            <a:r>
              <a:rPr lang="en-US" sz="1000" b="0" i="1" u="none" strike="noStrike" cap="none" baseline="0" dirty="0">
                <a:solidFill>
                  <a:srgbClr val="FFFFFF"/>
                </a:solidFill>
                <a:latin typeface="Arial"/>
                <a:ea typeface="Arial"/>
                <a:cs typeface="Arial"/>
                <a:sym typeface="Arial"/>
              </a:rPr>
              <a:t>are licensed Creative Commons Attribution 4.0 (CC BY)</a:t>
            </a:r>
          </a:p>
        </p:txBody>
      </p:sp>
      <p:pic>
        <p:nvPicPr>
          <p:cNvPr id="5" name="Shape 98"/>
          <p:cNvPicPr preferRelativeResize="0"/>
          <p:nvPr/>
        </p:nvPicPr>
        <p:blipFill rotWithShape="1">
          <a:blip r:embed="rId3">
            <a:alphaModFix/>
          </a:blip>
          <a:srcRect/>
          <a:stretch/>
        </p:blipFill>
        <p:spPr>
          <a:xfrm>
            <a:off x="11099802" y="6458085"/>
            <a:ext cx="938213" cy="344486"/>
          </a:xfrm>
          <a:prstGeom prst="rect">
            <a:avLst/>
          </a:prstGeom>
          <a:noFill/>
          <a:ln>
            <a:noFill/>
          </a:ln>
        </p:spPr>
      </p:pic>
    </p:spTree>
    <p:extLst>
      <p:ext uri="{BB962C8B-B14F-4D97-AF65-F5344CB8AC3E}">
        <p14:creationId xmlns:p14="http://schemas.microsoft.com/office/powerpoint/2010/main" val="20661952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Wind Quality</a:t>
            </a:r>
          </a:p>
        </p:txBody>
      </p:sp>
      <p:sp>
        <p:nvSpPr>
          <p:cNvPr id="3" name="Content Placeholder 2"/>
          <p:cNvSpPr>
            <a:spLocks noGrp="1"/>
          </p:cNvSpPr>
          <p:nvPr>
            <p:ph idx="1"/>
          </p:nvPr>
        </p:nvSpPr>
        <p:spPr/>
        <p:txBody>
          <a:bodyPr/>
          <a:lstStyle/>
          <a:p>
            <a:pPr>
              <a:buFont typeface="Wingdings" pitchFamily="2" charset="2"/>
              <a:buChar char="§"/>
            </a:pPr>
            <a:r>
              <a:rPr lang="en-US" dirty="0"/>
              <a:t> Wind quality is a measure of the suitability of wind conditions to generate electricity; it depends on a couple parameters:</a:t>
            </a:r>
          </a:p>
          <a:p>
            <a:pPr>
              <a:buFont typeface="Wingdings" pitchFamily="2" charset="2"/>
              <a:buChar char="§"/>
            </a:pPr>
            <a:endParaRPr lang="en-US" dirty="0"/>
          </a:p>
          <a:p>
            <a:pPr marL="544068" lvl="1" indent="-342900">
              <a:buFont typeface="+mj-lt"/>
              <a:buAutoNum type="arabicPeriod"/>
            </a:pPr>
            <a:r>
              <a:rPr lang="en-US" dirty="0"/>
              <a:t>Strength of wind: wind speed in the range of 10-40 mph will provide suitable power without causing too much fatigue on components. Winds less than 10mph offer minimal power, and wind over 40mph are dangerous and require shutdown.</a:t>
            </a:r>
          </a:p>
          <a:p>
            <a:pPr marL="544068" lvl="1" indent="-342900">
              <a:buFont typeface="+mj-lt"/>
              <a:buAutoNum type="arabicPeriod"/>
            </a:pPr>
            <a:endParaRPr lang="en-US" dirty="0"/>
          </a:p>
          <a:p>
            <a:pPr marL="544068" lvl="1" indent="-342900">
              <a:buFont typeface="+mj-lt"/>
              <a:buAutoNum type="arabicPeriod"/>
            </a:pPr>
            <a:r>
              <a:rPr lang="en-US" dirty="0"/>
              <a:t>Uniform flow: The wind needs to be free of turbulence to produce electricity. The rotating blades cannot adjust fast enough, and the kinetic energy in the wind becomes wasted.</a:t>
            </a:r>
          </a:p>
        </p:txBody>
      </p:sp>
    </p:spTree>
    <p:extLst>
      <p:ext uri="{BB962C8B-B14F-4D97-AF65-F5344CB8AC3E}">
        <p14:creationId xmlns:p14="http://schemas.microsoft.com/office/powerpoint/2010/main" val="600541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 from Wind</a:t>
            </a:r>
          </a:p>
        </p:txBody>
      </p:sp>
      <p:sp>
        <p:nvSpPr>
          <p:cNvPr id="3" name="Content Placeholder 2"/>
          <p:cNvSpPr>
            <a:spLocks noGrp="1"/>
          </p:cNvSpPr>
          <p:nvPr>
            <p:ph idx="1"/>
          </p:nvPr>
        </p:nvSpPr>
        <p:spPr/>
        <p:txBody>
          <a:bodyPr/>
          <a:lstStyle/>
          <a:p>
            <a:pPr>
              <a:buFont typeface="Wingdings" pitchFamily="2" charset="2"/>
              <a:buChar char="§"/>
            </a:pPr>
            <a:r>
              <a:rPr lang="en-US" dirty="0"/>
              <a:t> The rotor of the wind turbine extracts kinetic energy from moving air and converts it to rotational kinetic energy turning a shaft. </a:t>
            </a:r>
          </a:p>
          <a:p>
            <a:pPr lvl="1">
              <a:buFont typeface="Wingdings" pitchFamily="2" charset="2"/>
              <a:buChar char="§"/>
            </a:pPr>
            <a:r>
              <a:rPr lang="en-US" dirty="0"/>
              <a:t>The power available depends on three parameters:</a:t>
            </a:r>
          </a:p>
          <a:p>
            <a:pPr lvl="1">
              <a:buFont typeface="Wingdings" pitchFamily="2" charset="2"/>
              <a:buChar char="§"/>
            </a:pPr>
            <a:endParaRPr lang="en-US" dirty="0"/>
          </a:p>
          <a:p>
            <a:pPr marL="726948" lvl="2" indent="-342900">
              <a:buFont typeface="+mj-lt"/>
              <a:buAutoNum type="arabicPeriod"/>
            </a:pPr>
            <a:r>
              <a:rPr lang="en-US" dirty="0"/>
              <a:t>Wind speed: The wind speed determines the kinetic energy of the air and the rate at which it strikes the blades of the rotor.</a:t>
            </a:r>
          </a:p>
          <a:p>
            <a:pPr marL="726948" lvl="2" indent="-342900">
              <a:buFont typeface="+mj-lt"/>
              <a:buAutoNum type="arabicPeriod"/>
            </a:pPr>
            <a:endParaRPr lang="en-US" dirty="0"/>
          </a:p>
          <a:p>
            <a:pPr marL="726948" lvl="2" indent="-342900">
              <a:buFont typeface="+mj-lt"/>
              <a:buAutoNum type="arabicPeriod"/>
            </a:pPr>
            <a:r>
              <a:rPr lang="en-US" dirty="0"/>
              <a:t>Rotor area: The amount of wind captured by a rotor is the area swept out during its rotation.</a:t>
            </a:r>
          </a:p>
          <a:p>
            <a:pPr marL="726948" lvl="2" indent="-342900">
              <a:buFont typeface="+mj-lt"/>
              <a:buAutoNum type="arabicPeriod"/>
            </a:pPr>
            <a:endParaRPr lang="en-US" dirty="0"/>
          </a:p>
          <a:p>
            <a:pPr marL="726948" lvl="2" indent="-342900">
              <a:buFont typeface="+mj-lt"/>
              <a:buAutoNum type="arabicPeriod"/>
            </a:pPr>
            <a:r>
              <a:rPr lang="en-US" dirty="0"/>
              <a:t>Density of air: The denser the air, the greater the impact wind will have when it strikes the blade.</a:t>
            </a:r>
          </a:p>
          <a:p>
            <a:pPr marL="726948" lvl="2" indent="-342900">
              <a:buFont typeface="+mj-lt"/>
              <a:buAutoNum type="arabicPeriod"/>
            </a:pPr>
            <a:endParaRPr lang="en-US" dirty="0"/>
          </a:p>
          <a:p>
            <a:pPr marL="726948" lvl="2" indent="-342900">
              <a:buFont typeface="+mj-lt"/>
              <a:buAutoNum type="arabicPeriod"/>
            </a:pPr>
            <a:endParaRPr lang="en-US" dirty="0"/>
          </a:p>
          <a:p>
            <a:pPr marL="251460" indent="-342900">
              <a:buFont typeface="Wingdings" pitchFamily="2" charset="2"/>
              <a:buChar char="§"/>
            </a:pPr>
            <a:r>
              <a:rPr lang="en-US" dirty="0"/>
              <a:t>Power= (½) x (Density) x (Area) x (Wind Speed)</a:t>
            </a:r>
            <a:r>
              <a:rPr lang="en-US" baseline="30000" dirty="0"/>
              <a:t>3</a:t>
            </a:r>
            <a:endParaRPr lang="en-US" dirty="0"/>
          </a:p>
          <a:p>
            <a:pPr marL="384048" lvl="2" indent="0">
              <a:buNone/>
            </a:pPr>
            <a:endParaRPr lang="en-US" dirty="0"/>
          </a:p>
        </p:txBody>
      </p:sp>
    </p:spTree>
    <p:extLst>
      <p:ext uri="{BB962C8B-B14F-4D97-AF65-F5344CB8AC3E}">
        <p14:creationId xmlns:p14="http://schemas.microsoft.com/office/powerpoint/2010/main" val="1581922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Operational Limits</a:t>
            </a:r>
          </a:p>
        </p:txBody>
      </p:sp>
      <p:sp>
        <p:nvSpPr>
          <p:cNvPr id="3" name="Content Placeholder 2"/>
          <p:cNvSpPr>
            <a:spLocks noGrp="1"/>
          </p:cNvSpPr>
          <p:nvPr>
            <p:ph idx="1"/>
          </p:nvPr>
        </p:nvSpPr>
        <p:spPr/>
        <p:txBody>
          <a:bodyPr/>
          <a:lstStyle/>
          <a:p>
            <a:pPr>
              <a:buFont typeface="Wingdings" pitchFamily="2" charset="2"/>
              <a:buChar char="§"/>
            </a:pPr>
            <a:r>
              <a:rPr lang="en-US" dirty="0"/>
              <a:t> Turbines will vary; however, all turbines must incorporate methods of limiting operation to safe speeds. Common terminology one will encounter include:</a:t>
            </a:r>
          </a:p>
          <a:p>
            <a:pPr lvl="1">
              <a:buFont typeface="Wingdings" pitchFamily="2" charset="2"/>
              <a:buChar char="§"/>
            </a:pPr>
            <a:endParaRPr lang="en-US" dirty="0"/>
          </a:p>
          <a:p>
            <a:pPr marL="544068" lvl="1" indent="-342900">
              <a:buFont typeface="+mj-lt"/>
              <a:buAutoNum type="arabicPeriod"/>
            </a:pPr>
            <a:r>
              <a:rPr lang="en-US" dirty="0"/>
              <a:t>Cut-in speed, which is the minimum speed to initiate rotation and produce power.</a:t>
            </a:r>
          </a:p>
          <a:p>
            <a:pPr marL="544068" lvl="1" indent="-342900">
              <a:buFont typeface="+mj-lt"/>
              <a:buAutoNum type="arabicPeriod"/>
            </a:pPr>
            <a:r>
              <a:rPr lang="en-US" dirty="0"/>
              <a:t>Cut-out speed is the maximum speed, and the turbine must be shut down when it reaches this.</a:t>
            </a:r>
          </a:p>
          <a:p>
            <a:pPr marL="544068" lvl="1" indent="-342900">
              <a:buFont typeface="+mj-lt"/>
              <a:buAutoNum type="arabicPeriod"/>
            </a:pPr>
            <a:r>
              <a:rPr lang="en-US" dirty="0"/>
              <a:t>Operational wind speed is the range between cut-in and cut-out speeds.</a:t>
            </a:r>
          </a:p>
          <a:p>
            <a:pPr marL="544068" lvl="1" indent="-342900">
              <a:buFont typeface="+mj-lt"/>
              <a:buAutoNum type="arabicPeriod"/>
            </a:pPr>
            <a:r>
              <a:rPr lang="en-US" dirty="0"/>
              <a:t>Rated wind speed is the range the turbine will operate at its peak.</a:t>
            </a:r>
          </a:p>
        </p:txBody>
      </p:sp>
      <p:sp>
        <p:nvSpPr>
          <p:cNvPr id="4" name="TextBox 3"/>
          <p:cNvSpPr txBox="1"/>
          <p:nvPr/>
        </p:nvSpPr>
        <p:spPr>
          <a:xfrm flipH="1">
            <a:off x="4315457" y="6424112"/>
            <a:ext cx="5825004" cy="338554"/>
          </a:xfrm>
          <a:prstGeom prst="rect">
            <a:avLst/>
          </a:prstGeom>
          <a:noFill/>
        </p:spPr>
        <p:txBody>
          <a:bodyPr wrap="square" rtlCol="0">
            <a:spAutoFit/>
          </a:bodyPr>
          <a:lstStyle/>
          <a:p>
            <a:r>
              <a:rPr lang="en-US" sz="800" dirty="0" smtClean="0"/>
              <a:t>K. </a:t>
            </a:r>
            <a:r>
              <a:rPr lang="en-US" sz="800" dirty="0" err="1" smtClean="0"/>
              <a:t>Eurek</a:t>
            </a:r>
            <a:r>
              <a:rPr lang="en-US" sz="800" dirty="0" smtClean="0"/>
              <a:t>, P. Sullivan, M. Gleason, D. Hettinger, D. </a:t>
            </a:r>
            <a:r>
              <a:rPr lang="en-US" sz="800" dirty="0" err="1" smtClean="0"/>
              <a:t>Heimiller</a:t>
            </a:r>
            <a:r>
              <a:rPr lang="en-US" sz="800" dirty="0" smtClean="0"/>
              <a:t>, A. </a:t>
            </a:r>
            <a:r>
              <a:rPr lang="en-US" sz="800" dirty="0" err="1" smtClean="0"/>
              <a:t>Lopaz</a:t>
            </a:r>
            <a:r>
              <a:rPr lang="en-US" sz="800" dirty="0" smtClean="0"/>
              <a:t>. National Renewable Energy Laboratory [Public domain]. </a:t>
            </a:r>
            <a:r>
              <a:rPr lang="en-US" sz="800" dirty="0"/>
              <a:t>Retrieved from https://www.osti.gov/pages/servlets/purl/1364059 </a:t>
            </a:r>
            <a:endParaRPr lang="en-US" sz="800" dirty="0"/>
          </a:p>
        </p:txBody>
      </p:sp>
      <p:pic>
        <p:nvPicPr>
          <p:cNvPr id="6" name="Picture 5"/>
          <p:cNvPicPr>
            <a:picLocks noChangeAspect="1"/>
          </p:cNvPicPr>
          <p:nvPr/>
        </p:nvPicPr>
        <p:blipFill rotWithShape="1">
          <a:blip r:embed="rId3"/>
          <a:srcRect l="7165" t="1012" r="6109"/>
          <a:stretch/>
        </p:blipFill>
        <p:spPr>
          <a:xfrm>
            <a:off x="5838093" y="3585298"/>
            <a:ext cx="4866026" cy="2881353"/>
          </a:xfrm>
          <a:prstGeom prst="rect">
            <a:avLst/>
          </a:prstGeom>
        </p:spPr>
      </p:pic>
    </p:spTree>
    <p:extLst>
      <p:ext uri="{BB962C8B-B14F-4D97-AF65-F5344CB8AC3E}">
        <p14:creationId xmlns:p14="http://schemas.microsoft.com/office/powerpoint/2010/main" val="216047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 control</a:t>
            </a:r>
          </a:p>
        </p:txBody>
      </p:sp>
      <p:sp>
        <p:nvSpPr>
          <p:cNvPr id="3" name="Content Placeholder 2"/>
          <p:cNvSpPr>
            <a:spLocks noGrp="1"/>
          </p:cNvSpPr>
          <p:nvPr>
            <p:ph idx="1"/>
          </p:nvPr>
        </p:nvSpPr>
        <p:spPr/>
        <p:txBody>
          <a:bodyPr/>
          <a:lstStyle/>
          <a:p>
            <a:pPr>
              <a:buFont typeface="Wingdings" pitchFamily="2" charset="2"/>
              <a:buChar char="§"/>
            </a:pPr>
            <a:r>
              <a:rPr lang="en-US" dirty="0"/>
              <a:t> Large wind turbines limit excess speed in three ways:</a:t>
            </a:r>
          </a:p>
          <a:p>
            <a:pPr>
              <a:buFont typeface="Wingdings" pitchFamily="2" charset="2"/>
              <a:buChar char="§"/>
            </a:pPr>
            <a:endParaRPr lang="en-US" dirty="0"/>
          </a:p>
          <a:p>
            <a:pPr marL="544068" lvl="1" indent="-342900">
              <a:buFont typeface="+mj-lt"/>
              <a:buAutoNum type="arabicPeriod"/>
            </a:pPr>
            <a:r>
              <a:rPr lang="en-US" dirty="0"/>
              <a:t>Pitch-Control: Variable-pitch turbines will alter the alignment of the blades with respect to the wind, turning them more parallel to the wind so that it slips past without generating lift on the blade.</a:t>
            </a:r>
          </a:p>
          <a:p>
            <a:pPr marL="544068" lvl="1" indent="-342900">
              <a:buFont typeface="+mj-lt"/>
              <a:buAutoNum type="arabicPeriod"/>
            </a:pPr>
            <a:endParaRPr lang="en-US" dirty="0"/>
          </a:p>
          <a:p>
            <a:pPr marL="544068" lvl="1" indent="-342900">
              <a:buFont typeface="+mj-lt"/>
              <a:buAutoNum type="arabicPeriod"/>
            </a:pPr>
            <a:r>
              <a:rPr lang="en-US" dirty="0"/>
              <a:t>Stall Control: Variable pitch turbines may alter the blade alignment so they are more perpendicular to the wind direction. The process is known as stalling and creates a lot of stress on the turbine.</a:t>
            </a:r>
          </a:p>
          <a:p>
            <a:pPr marL="544068" lvl="1" indent="-342900">
              <a:buFont typeface="+mj-lt"/>
              <a:buAutoNum type="arabicPeriod"/>
            </a:pPr>
            <a:endParaRPr lang="en-US" dirty="0"/>
          </a:p>
          <a:p>
            <a:pPr marL="544068" lvl="1" indent="-342900">
              <a:buFont typeface="+mj-lt"/>
              <a:buAutoNum type="arabicPeriod"/>
            </a:pPr>
            <a:r>
              <a:rPr lang="en-US" dirty="0"/>
              <a:t>Passive stall: Used with a fixed pitch blade where the blades are designed to create turbulence naturally at excessive wind speeds</a:t>
            </a:r>
          </a:p>
        </p:txBody>
      </p:sp>
    </p:spTree>
    <p:extLst>
      <p:ext uri="{BB962C8B-B14F-4D97-AF65-F5344CB8AC3E}">
        <p14:creationId xmlns:p14="http://schemas.microsoft.com/office/powerpoint/2010/main" val="2790485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Environmental Concerns</a:t>
            </a:r>
          </a:p>
        </p:txBody>
      </p:sp>
      <p:sp>
        <p:nvSpPr>
          <p:cNvPr id="3" name="Content Placeholder 2"/>
          <p:cNvSpPr>
            <a:spLocks noGrp="1"/>
          </p:cNvSpPr>
          <p:nvPr>
            <p:ph idx="1"/>
          </p:nvPr>
        </p:nvSpPr>
        <p:spPr/>
        <p:txBody>
          <a:bodyPr/>
          <a:lstStyle/>
          <a:p>
            <a:pPr>
              <a:buFont typeface="Wingdings" pitchFamily="2" charset="2"/>
              <a:buChar char="§"/>
            </a:pPr>
            <a:r>
              <a:rPr lang="en-US" dirty="0"/>
              <a:t> The environmental impact of wind energy production itself is fairly minimal. Some of the major concerns expressed are:</a:t>
            </a:r>
          </a:p>
          <a:p>
            <a:pPr>
              <a:buFont typeface="Wingdings" pitchFamily="2" charset="2"/>
              <a:buChar char="§"/>
            </a:pPr>
            <a:endParaRPr lang="en-US" dirty="0"/>
          </a:p>
          <a:p>
            <a:pPr marL="544068" lvl="1" indent="-342900">
              <a:buFont typeface="+mj-lt"/>
              <a:buAutoNum type="arabicPeriod"/>
            </a:pPr>
            <a:r>
              <a:rPr lang="en-US" dirty="0"/>
              <a:t>Noise</a:t>
            </a:r>
          </a:p>
          <a:p>
            <a:pPr marL="784098" lvl="2" indent="-400050">
              <a:buFont typeface="+mj-lt"/>
              <a:buAutoNum type="romanUcPeriod"/>
            </a:pPr>
            <a:r>
              <a:rPr lang="en-US" dirty="0"/>
              <a:t>All wind turbines make some noise.</a:t>
            </a:r>
          </a:p>
          <a:p>
            <a:pPr marL="784098" lvl="2" indent="-400050">
              <a:buFont typeface="+mj-lt"/>
              <a:buAutoNum type="romanUcPeriod"/>
            </a:pPr>
            <a:r>
              <a:rPr lang="en-US" dirty="0"/>
              <a:t>Large turbines produce noise at a lower frequency than residential turbines.</a:t>
            </a:r>
          </a:p>
          <a:p>
            <a:pPr marL="544068" lvl="1" indent="-342900">
              <a:buFont typeface="+mj-lt"/>
              <a:buAutoNum type="arabicPeriod"/>
            </a:pPr>
            <a:r>
              <a:rPr lang="en-US" dirty="0"/>
              <a:t>Effect on land use</a:t>
            </a:r>
          </a:p>
          <a:p>
            <a:pPr marL="784098" lvl="2" indent="-400050">
              <a:buFont typeface="+mj-lt"/>
              <a:buAutoNum type="romanUcPeriod"/>
            </a:pPr>
            <a:r>
              <a:rPr lang="en-US" dirty="0"/>
              <a:t>The deforestation of wilderness areas for wind power is a legitimate concern.</a:t>
            </a:r>
          </a:p>
          <a:p>
            <a:pPr marL="544068" lvl="1" indent="-342900">
              <a:buFont typeface="+mj-lt"/>
              <a:buAutoNum type="arabicPeriod"/>
            </a:pPr>
            <a:r>
              <a:rPr lang="en-US" dirty="0"/>
              <a:t>Effect on wildlife</a:t>
            </a:r>
          </a:p>
          <a:p>
            <a:pPr marL="784098" lvl="2" indent="-400050">
              <a:buFont typeface="+mj-lt"/>
              <a:buAutoNum type="romanUcPeriod"/>
            </a:pPr>
            <a:r>
              <a:rPr lang="en-US" dirty="0"/>
              <a:t>Birds and bats are at risk from wind turbines. However, plate glass windows and automobiles pose more of a risk.</a:t>
            </a:r>
          </a:p>
          <a:p>
            <a:pPr marL="544068" lvl="1" indent="-342900">
              <a:buFont typeface="+mj-lt"/>
              <a:buAutoNum type="arabicPeriod"/>
            </a:pPr>
            <a:r>
              <a:rPr lang="en-US" dirty="0"/>
              <a:t>Aesthetics</a:t>
            </a:r>
          </a:p>
          <a:p>
            <a:pPr marL="784098" lvl="2" indent="-400050">
              <a:buFont typeface="+mj-lt"/>
              <a:buAutoNum type="romanUcPeriod"/>
            </a:pPr>
            <a:r>
              <a:rPr lang="en-US" dirty="0"/>
              <a:t>A wind farm will change the appearance of the landscape and should be considered when building a wind farm.</a:t>
            </a:r>
          </a:p>
        </p:txBody>
      </p:sp>
    </p:spTree>
    <p:extLst>
      <p:ext uri="{BB962C8B-B14F-4D97-AF65-F5344CB8AC3E}">
        <p14:creationId xmlns:p14="http://schemas.microsoft.com/office/powerpoint/2010/main" val="458236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Typical system</a:t>
            </a:r>
          </a:p>
        </p:txBody>
      </p:sp>
      <p:sp>
        <p:nvSpPr>
          <p:cNvPr id="3" name="Content Placeholder 2"/>
          <p:cNvSpPr>
            <a:spLocks noGrp="1"/>
          </p:cNvSpPr>
          <p:nvPr>
            <p:ph idx="1"/>
          </p:nvPr>
        </p:nvSpPr>
        <p:spPr/>
        <p:txBody>
          <a:bodyPr/>
          <a:lstStyle/>
          <a:p>
            <a:pPr marL="0" indent="0">
              <a:buNone/>
            </a:pPr>
            <a:r>
              <a:rPr lang="en-US" dirty="0"/>
              <a:t> </a:t>
            </a:r>
          </a:p>
          <a:p>
            <a:pPr marL="578358" lvl="1" indent="-285750"/>
            <a:endParaRPr lang="en-US" dirty="0"/>
          </a:p>
          <a:p>
            <a:pPr marL="0" indent="0">
              <a:buNone/>
            </a:pPr>
            <a:endParaRPr lang="en-US" dirty="0"/>
          </a:p>
        </p:txBody>
      </p:sp>
      <p:sp>
        <p:nvSpPr>
          <p:cNvPr id="4" name="TextBox 3"/>
          <p:cNvSpPr txBox="1"/>
          <p:nvPr/>
        </p:nvSpPr>
        <p:spPr>
          <a:xfrm>
            <a:off x="4947137" y="4360987"/>
            <a:ext cx="6916204" cy="215444"/>
          </a:xfrm>
          <a:prstGeom prst="rect">
            <a:avLst/>
          </a:prstGeom>
          <a:noFill/>
        </p:spPr>
        <p:txBody>
          <a:bodyPr wrap="square" rtlCol="0">
            <a:spAutoFit/>
          </a:bodyPr>
          <a:lstStyle/>
          <a:p>
            <a:r>
              <a:rPr lang="pl-PL" sz="800" dirty="0"/>
              <a:t>Jalonsom [CC BY-SA </a:t>
            </a:r>
            <a:r>
              <a:rPr lang="pl-PL" sz="800" dirty="0" smtClean="0"/>
              <a:t>3.0]</a:t>
            </a:r>
            <a:r>
              <a:rPr lang="en-US" sz="800" dirty="0" smtClean="0"/>
              <a:t>. </a:t>
            </a:r>
            <a:r>
              <a:rPr lang="en-US" sz="800" dirty="0"/>
              <a:t>Retrieved from https://commons.wikimedia.org/wiki/File:Wind_turbine_schematic.svg</a:t>
            </a:r>
            <a:endParaRPr lang="en-US" sz="8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5292" y="754005"/>
            <a:ext cx="7479323" cy="3746966"/>
          </a:xfrm>
          <a:prstGeom prst="rect">
            <a:avLst/>
          </a:prstGeom>
        </p:spPr>
      </p:pic>
    </p:spTree>
    <p:extLst>
      <p:ext uri="{BB962C8B-B14F-4D97-AF65-F5344CB8AC3E}">
        <p14:creationId xmlns:p14="http://schemas.microsoft.com/office/powerpoint/2010/main" val="2492560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p:txBody>
          <a:bodyPr/>
          <a:lstStyle/>
          <a:p>
            <a:pPr marL="0" indent="0">
              <a:buNone/>
            </a:pPr>
            <a:r>
              <a:rPr lang="en-US" dirty="0"/>
              <a:t> Upon completion of this unit, students should be able to</a:t>
            </a:r>
          </a:p>
          <a:p>
            <a:pPr marL="578358" lvl="1" indent="-285750"/>
            <a:r>
              <a:rPr lang="en-US" dirty="0"/>
              <a:t>Describe the components in a turbine</a:t>
            </a:r>
          </a:p>
          <a:p>
            <a:pPr marL="578358" lvl="1" indent="-285750"/>
            <a:r>
              <a:rPr lang="en-US" dirty="0"/>
              <a:t>Discuss wind quality</a:t>
            </a:r>
          </a:p>
          <a:p>
            <a:pPr marL="578358" lvl="1" indent="-285750"/>
            <a:r>
              <a:rPr lang="en-US" dirty="0"/>
              <a:t>Identify operational limits</a:t>
            </a:r>
          </a:p>
          <a:p>
            <a:pPr marL="578358" lvl="1" indent="-285750"/>
            <a:r>
              <a:rPr lang="en-US" dirty="0"/>
              <a:t>Summarize the siting process</a:t>
            </a:r>
          </a:p>
          <a:p>
            <a:pPr marL="578358" lvl="1" indent="-285750"/>
            <a:r>
              <a:rPr lang="en-US" dirty="0"/>
              <a:t>Explain the basic </a:t>
            </a:r>
            <a:r>
              <a:rPr lang="en-US"/>
              <a:t>grid connection</a:t>
            </a:r>
          </a:p>
          <a:p>
            <a:pPr marL="292608" lvl="1" indent="0">
              <a:buNone/>
            </a:pPr>
            <a:endParaRPr lang="en-US" dirty="0"/>
          </a:p>
          <a:p>
            <a:pPr marL="578358" lvl="1" indent="-285750"/>
            <a:endParaRPr lang="en-US" dirty="0"/>
          </a:p>
          <a:p>
            <a:pPr marL="578358" lvl="1" indent="-285750"/>
            <a:endParaRPr lang="en-US" dirty="0"/>
          </a:p>
          <a:p>
            <a:pPr marL="0" indent="0">
              <a:buNone/>
            </a:pPr>
            <a:endParaRPr lang="en-US" dirty="0"/>
          </a:p>
        </p:txBody>
      </p:sp>
      <p:sp>
        <p:nvSpPr>
          <p:cNvPr id="4" name="TextBox 3"/>
          <p:cNvSpPr txBox="1"/>
          <p:nvPr/>
        </p:nvSpPr>
        <p:spPr>
          <a:xfrm>
            <a:off x="127320" y="5984438"/>
            <a:ext cx="3796496" cy="861774"/>
          </a:xfrm>
          <a:prstGeom prst="rect">
            <a:avLst/>
          </a:prstGeom>
          <a:noFill/>
        </p:spPr>
        <p:txBody>
          <a:bodyPr wrap="square" rtlCol="0">
            <a:spAutoFit/>
          </a:bodyPr>
          <a:lstStyle/>
          <a:p>
            <a:r>
              <a:rPr lang="en-US" sz="1000" dirty="0"/>
              <a:t>“This presentation was prepared by Northeast Iowa Community College under award EG-17-004 from the Iowa Energy Center. Any opinions, findings, and conclusions or recommendations expressed in this material are those of the author(s) and do not necessarily reflect the views of the Iowa Energy Center.”</a:t>
            </a:r>
          </a:p>
        </p:txBody>
      </p:sp>
    </p:spTree>
    <p:extLst>
      <p:ext uri="{BB962C8B-B14F-4D97-AF65-F5344CB8AC3E}">
        <p14:creationId xmlns:p14="http://schemas.microsoft.com/office/powerpoint/2010/main" val="2429677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a:solidFill>
                  <a:srgbClr val="FFFFFF"/>
                </a:solidFill>
              </a:rPr>
              <a:t>Objectives</a:t>
            </a:r>
            <a:endParaRPr lang="en-US" sz="3600" dirty="0">
              <a:solidFill>
                <a:srgbClr val="FFFFFF"/>
              </a:solidFill>
            </a:endParaRPr>
          </a:p>
        </p:txBody>
      </p:sp>
      <p:sp>
        <p:nvSpPr>
          <p:cNvPr id="3" name="Content Placeholder 2"/>
          <p:cNvSpPr>
            <a:spLocks noGrp="1"/>
          </p:cNvSpPr>
          <p:nvPr>
            <p:ph idx="1"/>
          </p:nvPr>
        </p:nvSpPr>
        <p:spPr/>
        <p:txBody>
          <a:bodyPr anchor="t" anchorCtr="0">
            <a:normAutofit/>
          </a:bodyPr>
          <a:lstStyle/>
          <a:p>
            <a:pPr marL="0" indent="0">
              <a:buNone/>
            </a:pPr>
            <a:r>
              <a:rPr lang="en-US" dirty="0"/>
              <a:t>The objective of this unit is to present the student with some basic terms relating to energy, efficiency, and conservation. Upon completion, the student will have an understanding of the following: </a:t>
            </a:r>
          </a:p>
          <a:p>
            <a:pPr lvl="1">
              <a:spcBef>
                <a:spcPts val="1200"/>
              </a:spcBef>
              <a:buFont typeface="Arial" charset="0"/>
              <a:buChar char="•"/>
            </a:pPr>
            <a:r>
              <a:rPr lang="en-US" sz="2000" dirty="0"/>
              <a:t>Electrical generation</a:t>
            </a:r>
          </a:p>
          <a:p>
            <a:pPr lvl="1">
              <a:spcBef>
                <a:spcPts val="1200"/>
              </a:spcBef>
              <a:buFont typeface="Arial" charset="0"/>
              <a:buChar char="•"/>
            </a:pPr>
            <a:r>
              <a:rPr lang="en-US" sz="2000" dirty="0"/>
              <a:t>HAWT and VAWT</a:t>
            </a:r>
          </a:p>
          <a:p>
            <a:pPr lvl="1">
              <a:spcBef>
                <a:spcPts val="1200"/>
              </a:spcBef>
              <a:buFont typeface="Arial" charset="0"/>
              <a:buChar char="•"/>
            </a:pPr>
            <a:r>
              <a:rPr lang="en-US" sz="2000" dirty="0"/>
              <a:t>Various component in a turbine</a:t>
            </a:r>
          </a:p>
          <a:p>
            <a:pPr lvl="1">
              <a:spcBef>
                <a:spcPts val="1200"/>
              </a:spcBef>
              <a:buFont typeface="Arial" charset="0"/>
              <a:buChar char="•"/>
            </a:pPr>
            <a:r>
              <a:rPr lang="en-US" sz="2000" dirty="0"/>
              <a:t>Siting study</a:t>
            </a:r>
          </a:p>
          <a:p>
            <a:pPr lvl="1">
              <a:spcBef>
                <a:spcPts val="1200"/>
              </a:spcBef>
              <a:buFont typeface="Arial" charset="0"/>
              <a:buChar char="•"/>
            </a:pPr>
            <a:r>
              <a:rPr lang="en-US" sz="2000" dirty="0"/>
              <a:t>Wind quality</a:t>
            </a:r>
          </a:p>
          <a:p>
            <a:pPr lvl="1">
              <a:spcBef>
                <a:spcPts val="1200"/>
              </a:spcBef>
              <a:buFont typeface="Arial" charset="0"/>
              <a:buChar char="•"/>
            </a:pPr>
            <a:r>
              <a:rPr lang="en-US" sz="2000" dirty="0"/>
              <a:t>Operational limits</a:t>
            </a:r>
          </a:p>
          <a:p>
            <a:pPr lvl="1">
              <a:spcBef>
                <a:spcPts val="1200"/>
              </a:spcBef>
              <a:buFont typeface="Arial" charset="0"/>
              <a:buChar char="•"/>
            </a:pPr>
            <a:r>
              <a:rPr lang="en-US" sz="2000" dirty="0"/>
              <a:t>Environmental concerns</a:t>
            </a:r>
          </a:p>
          <a:p>
            <a:pPr lvl="1">
              <a:spcBef>
                <a:spcPts val="1200"/>
              </a:spcBef>
              <a:buFont typeface="Arial" charset="0"/>
              <a:buChar char="•"/>
            </a:pPr>
            <a:endParaRPr lang="en-US" sz="2000" dirty="0"/>
          </a:p>
        </p:txBody>
      </p:sp>
    </p:spTree>
    <p:extLst>
      <p:ext uri="{BB962C8B-B14F-4D97-AF65-F5344CB8AC3E}">
        <p14:creationId xmlns:p14="http://schemas.microsoft.com/office/powerpoint/2010/main" val="3516722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HAWT vs VAWT</a:t>
            </a:r>
          </a:p>
        </p:txBody>
      </p:sp>
      <p:sp>
        <p:nvSpPr>
          <p:cNvPr id="3" name="Content Placeholder 2"/>
          <p:cNvSpPr>
            <a:spLocks noGrp="1"/>
          </p:cNvSpPr>
          <p:nvPr>
            <p:ph idx="1"/>
          </p:nvPr>
        </p:nvSpPr>
        <p:spPr/>
        <p:txBody>
          <a:bodyPr/>
          <a:lstStyle/>
          <a:p>
            <a:pPr>
              <a:buFont typeface="Wingdings" pitchFamily="2" charset="2"/>
              <a:buChar char="§"/>
            </a:pPr>
            <a:r>
              <a:rPr lang="en-US" dirty="0"/>
              <a:t> Two main types of wind turbines:</a:t>
            </a:r>
          </a:p>
          <a:p>
            <a:pPr marL="544068" lvl="1" indent="-342900">
              <a:buFont typeface="+mj-lt"/>
              <a:buAutoNum type="arabicPeriod"/>
            </a:pPr>
            <a:r>
              <a:rPr lang="en-US" dirty="0"/>
              <a:t>Horizontal-axis wind turbine</a:t>
            </a:r>
          </a:p>
          <a:p>
            <a:pPr marL="784098" lvl="2" indent="-400050">
              <a:buFont typeface="+mj-lt"/>
              <a:buAutoNum type="romanUcPeriod"/>
            </a:pPr>
            <a:r>
              <a:rPr lang="en-US" dirty="0"/>
              <a:t>More efficient than the vertical axis turbine</a:t>
            </a:r>
          </a:p>
          <a:p>
            <a:pPr marL="784098" lvl="2" indent="-400050">
              <a:buFont typeface="+mj-lt"/>
              <a:buAutoNum type="romanUcPeriod"/>
            </a:pPr>
            <a:r>
              <a:rPr lang="en-US" dirty="0"/>
              <a:t>The turbine is mounted on top of a tower.</a:t>
            </a:r>
          </a:p>
          <a:p>
            <a:pPr marL="784098" lvl="2" indent="-400050">
              <a:buFont typeface="+mj-lt"/>
              <a:buAutoNum type="romanUcPeriod"/>
            </a:pPr>
            <a:r>
              <a:rPr lang="en-US" dirty="0"/>
              <a:t>It can have one, two, three ,or multiple blades, with three being the most common.</a:t>
            </a:r>
          </a:p>
          <a:p>
            <a:pPr marL="784098" lvl="2" indent="-400050">
              <a:buFont typeface="+mj-lt"/>
              <a:buAutoNum type="romanUcPeriod"/>
            </a:pPr>
            <a:r>
              <a:rPr lang="en-US" dirty="0"/>
              <a:t>The wind blows through the blades causing them to rotate.</a:t>
            </a:r>
          </a:p>
          <a:p>
            <a:pPr marL="784098" lvl="2" indent="-400050">
              <a:buFont typeface="+mj-lt"/>
              <a:buAutoNum type="romanUcPeriod"/>
            </a:pPr>
            <a:r>
              <a:rPr lang="en-US" dirty="0"/>
              <a:t>The rotor and blades of the horizontal wind turbine are connected to the generator by a shaft.</a:t>
            </a:r>
          </a:p>
          <a:p>
            <a:pPr marL="784098" lvl="2" indent="-400050">
              <a:buFont typeface="+mj-lt"/>
              <a:buAutoNum type="romanUcPeriod"/>
            </a:pPr>
            <a:endParaRPr lang="en-US" dirty="0"/>
          </a:p>
          <a:p>
            <a:pPr marL="601218" lvl="1" indent="-400050">
              <a:buFont typeface="+mj-lt"/>
              <a:buAutoNum type="arabicPeriod"/>
            </a:pPr>
            <a:r>
              <a:rPr lang="en-US" dirty="0"/>
              <a:t>Vertical-axis wind turbine</a:t>
            </a:r>
          </a:p>
          <a:p>
            <a:pPr marL="784098" lvl="2" indent="-400050">
              <a:buFont typeface="+mj-lt"/>
              <a:buAutoNum type="romanUcPeriod"/>
            </a:pPr>
            <a:r>
              <a:rPr lang="en-US" dirty="0"/>
              <a:t>One of the most common types is the </a:t>
            </a:r>
            <a:r>
              <a:rPr lang="en-US" dirty="0" err="1"/>
              <a:t>Darrieus</a:t>
            </a:r>
            <a:r>
              <a:rPr lang="en-US" dirty="0"/>
              <a:t>.</a:t>
            </a:r>
          </a:p>
          <a:p>
            <a:pPr marL="784098" lvl="2" indent="-400050">
              <a:buFont typeface="+mj-lt"/>
              <a:buAutoNum type="romanUcPeriod"/>
            </a:pPr>
            <a:r>
              <a:rPr lang="en-US" dirty="0"/>
              <a:t>The </a:t>
            </a:r>
            <a:r>
              <a:rPr lang="en-US" dirty="0" err="1"/>
              <a:t>Darrieus</a:t>
            </a:r>
            <a:r>
              <a:rPr lang="en-US" dirty="0"/>
              <a:t> is shaped like an egg beater and uses lift forces on its blades to get them to turn. </a:t>
            </a:r>
          </a:p>
          <a:p>
            <a:pPr marL="784098" lvl="2" indent="-400050">
              <a:buFont typeface="+mj-lt"/>
              <a:buAutoNum type="romanUcPeriod"/>
            </a:pPr>
            <a:r>
              <a:rPr lang="en-US" dirty="0"/>
              <a:t>The design allows the blades to rotate at higher speeds than the wind.</a:t>
            </a:r>
          </a:p>
          <a:p>
            <a:pPr marL="784098" lvl="2" indent="-400050">
              <a:buFont typeface="+mj-lt"/>
              <a:buAutoNum type="romanUcPeriod"/>
            </a:pPr>
            <a:r>
              <a:rPr lang="en-US" dirty="0"/>
              <a:t>Will rotate and produce electricity regardless of wind direction</a:t>
            </a:r>
          </a:p>
          <a:p>
            <a:pPr marL="784098" lvl="2" indent="-400050">
              <a:buFont typeface="+mj-lt"/>
              <a:buAutoNum type="romanUcPeriod"/>
            </a:pPr>
            <a:r>
              <a:rPr lang="en-US" dirty="0"/>
              <a:t>The disadvantage of the design is that it needs a motor to get started.</a:t>
            </a:r>
          </a:p>
          <a:p>
            <a:pPr marL="784098" lvl="2" indent="-400050">
              <a:buFont typeface="+mj-lt"/>
              <a:buAutoNum type="romanUcPeriod"/>
            </a:pPr>
            <a:endParaRPr lang="en-US" dirty="0"/>
          </a:p>
          <a:p>
            <a:pPr marL="544068" lvl="1" indent="-342900">
              <a:buFont typeface="+mj-lt"/>
              <a:buAutoNum type="arabicPeriod"/>
            </a:pPr>
            <a:endParaRPr lang="en-US" dirty="0"/>
          </a:p>
        </p:txBody>
      </p:sp>
    </p:spTree>
    <p:extLst>
      <p:ext uri="{BB962C8B-B14F-4D97-AF65-F5344CB8AC3E}">
        <p14:creationId xmlns:p14="http://schemas.microsoft.com/office/powerpoint/2010/main" val="1981374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HAWT &amp; VAWT</a:t>
            </a:r>
          </a:p>
        </p:txBody>
      </p:sp>
      <p:sp>
        <p:nvSpPr>
          <p:cNvPr id="3" name="TextBox 2"/>
          <p:cNvSpPr txBox="1"/>
          <p:nvPr/>
        </p:nvSpPr>
        <p:spPr>
          <a:xfrm rot="10800000" flipV="1">
            <a:off x="5005755" y="5216816"/>
            <a:ext cx="6834656" cy="215444"/>
          </a:xfrm>
          <a:prstGeom prst="rect">
            <a:avLst/>
          </a:prstGeom>
          <a:noFill/>
        </p:spPr>
        <p:txBody>
          <a:bodyPr wrap="square" rtlCol="0">
            <a:spAutoFit/>
          </a:bodyPr>
          <a:lstStyle/>
          <a:p>
            <a:r>
              <a:rPr lang="en-US" sz="800" dirty="0" err="1"/>
              <a:t>Ssgxnh</a:t>
            </a:r>
            <a:r>
              <a:rPr lang="en-US" sz="800" dirty="0"/>
              <a:t> [Public domain</a:t>
            </a:r>
            <a:r>
              <a:rPr lang="en-US" sz="800" dirty="0" smtClean="0"/>
              <a:t>]. </a:t>
            </a:r>
            <a:r>
              <a:rPr lang="en-US" sz="800" dirty="0"/>
              <a:t>Retrieved from https://commons.wikimedia.org/wiki/File:HAWT_and_VAWTs_in_operation_medium.gif</a:t>
            </a:r>
            <a:endParaRPr lang="en-US" sz="8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5171" y="1242646"/>
            <a:ext cx="7086763" cy="3796079"/>
          </a:xfrm>
          <a:prstGeom prst="rect">
            <a:avLst/>
          </a:prstGeom>
        </p:spPr>
      </p:pic>
    </p:spTree>
    <p:extLst>
      <p:ext uri="{BB962C8B-B14F-4D97-AF65-F5344CB8AC3E}">
        <p14:creationId xmlns:p14="http://schemas.microsoft.com/office/powerpoint/2010/main" val="38641875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HAWT Components</a:t>
            </a:r>
          </a:p>
        </p:txBody>
      </p:sp>
      <p:sp>
        <p:nvSpPr>
          <p:cNvPr id="3" name="TextBox 2"/>
          <p:cNvSpPr txBox="1"/>
          <p:nvPr/>
        </p:nvSpPr>
        <p:spPr>
          <a:xfrm>
            <a:off x="5568460" y="5814647"/>
            <a:ext cx="5498123" cy="215444"/>
          </a:xfrm>
          <a:prstGeom prst="rect">
            <a:avLst/>
          </a:prstGeom>
          <a:noFill/>
        </p:spPr>
        <p:txBody>
          <a:bodyPr wrap="square" rtlCol="0">
            <a:spAutoFit/>
          </a:bodyPr>
          <a:lstStyle/>
          <a:p>
            <a:r>
              <a:rPr lang="en-US" sz="800" dirty="0" smtClean="0"/>
              <a:t>Tennessee Valley Authority [Public domain]. </a:t>
            </a:r>
            <a:r>
              <a:rPr lang="en-US" sz="800" dirty="0"/>
              <a:t>Retrieved from https://en.wikipedia.org/wiki/File:Wind_turbine_diagram.svg</a:t>
            </a:r>
            <a:endParaRPr lang="en-US" sz="8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50039" y="103275"/>
            <a:ext cx="5346916" cy="5664482"/>
          </a:xfrm>
          <a:prstGeom prst="rect">
            <a:avLst/>
          </a:prstGeom>
        </p:spPr>
      </p:pic>
    </p:spTree>
    <p:extLst>
      <p:ext uri="{BB962C8B-B14F-4D97-AF65-F5344CB8AC3E}">
        <p14:creationId xmlns:p14="http://schemas.microsoft.com/office/powerpoint/2010/main" val="1238208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Components</a:t>
            </a:r>
          </a:p>
        </p:txBody>
      </p:sp>
      <p:sp>
        <p:nvSpPr>
          <p:cNvPr id="3" name="Content Placeholder 2"/>
          <p:cNvSpPr>
            <a:spLocks noGrp="1"/>
          </p:cNvSpPr>
          <p:nvPr>
            <p:ph idx="1"/>
          </p:nvPr>
        </p:nvSpPr>
        <p:spPr/>
        <p:txBody>
          <a:bodyPr/>
          <a:lstStyle/>
          <a:p>
            <a:pPr>
              <a:buFont typeface="Wingdings" pitchFamily="2" charset="2"/>
              <a:buChar char="§"/>
            </a:pPr>
            <a:r>
              <a:rPr lang="en-US" dirty="0"/>
              <a:t> Components defined:</a:t>
            </a:r>
          </a:p>
          <a:p>
            <a:pPr lvl="1"/>
            <a:r>
              <a:rPr lang="en-US" dirty="0"/>
              <a:t>The</a:t>
            </a:r>
            <a:r>
              <a:rPr lang="en-US" b="1" dirty="0"/>
              <a:t> tower </a:t>
            </a:r>
            <a:r>
              <a:rPr lang="en-US" dirty="0"/>
              <a:t>is the structure that holds the nacelle.</a:t>
            </a:r>
          </a:p>
          <a:p>
            <a:pPr lvl="1"/>
            <a:r>
              <a:rPr lang="en-US" dirty="0"/>
              <a:t>The </a:t>
            </a:r>
            <a:r>
              <a:rPr lang="en-US" b="1" dirty="0"/>
              <a:t>blades</a:t>
            </a:r>
            <a:r>
              <a:rPr lang="en-US" dirty="0"/>
              <a:t> capture the wind and turn the low speed shaft.</a:t>
            </a:r>
          </a:p>
          <a:p>
            <a:pPr lvl="1"/>
            <a:r>
              <a:rPr lang="en-US" dirty="0"/>
              <a:t>The </a:t>
            </a:r>
            <a:r>
              <a:rPr lang="en-US" b="1" dirty="0"/>
              <a:t>rotor </a:t>
            </a:r>
            <a:r>
              <a:rPr lang="en-US" dirty="0"/>
              <a:t>holds the blades and assists with turning the blades.</a:t>
            </a:r>
          </a:p>
          <a:p>
            <a:pPr lvl="1"/>
            <a:r>
              <a:rPr lang="en-US" dirty="0"/>
              <a:t>The </a:t>
            </a:r>
            <a:r>
              <a:rPr lang="en-US" b="1" dirty="0"/>
              <a:t>brake</a:t>
            </a:r>
            <a:r>
              <a:rPr lang="en-US" dirty="0"/>
              <a:t> will lock down the system when it stops turning.</a:t>
            </a:r>
          </a:p>
          <a:p>
            <a:pPr lvl="1"/>
            <a:r>
              <a:rPr lang="en-US" dirty="0"/>
              <a:t>The </a:t>
            </a:r>
            <a:r>
              <a:rPr lang="en-US" b="1" dirty="0"/>
              <a:t>low-speed shaft </a:t>
            </a:r>
            <a:r>
              <a:rPr lang="en-US" dirty="0"/>
              <a:t>transfers energy from the rotor.</a:t>
            </a:r>
          </a:p>
          <a:p>
            <a:pPr lvl="1"/>
            <a:r>
              <a:rPr lang="en-US" dirty="0"/>
              <a:t>The </a:t>
            </a:r>
            <a:r>
              <a:rPr lang="en-US" b="1" dirty="0"/>
              <a:t>high-speed shaft </a:t>
            </a:r>
            <a:r>
              <a:rPr lang="en-US" dirty="0"/>
              <a:t>receives the energy from the low speed shaft.</a:t>
            </a:r>
          </a:p>
          <a:p>
            <a:pPr lvl="1"/>
            <a:r>
              <a:rPr lang="en-US" dirty="0"/>
              <a:t>The </a:t>
            </a:r>
            <a:r>
              <a:rPr lang="en-US" b="1" dirty="0"/>
              <a:t>yaw drive </a:t>
            </a:r>
            <a:r>
              <a:rPr lang="en-US" dirty="0"/>
              <a:t>is the gear used to turn the nacelle.</a:t>
            </a:r>
          </a:p>
          <a:p>
            <a:pPr lvl="1"/>
            <a:r>
              <a:rPr lang="en-US" dirty="0"/>
              <a:t>The </a:t>
            </a:r>
            <a:r>
              <a:rPr lang="en-US" b="1" dirty="0"/>
              <a:t>yaw motor </a:t>
            </a:r>
            <a:r>
              <a:rPr lang="en-US" dirty="0"/>
              <a:t>is used to turn the nacelle.</a:t>
            </a:r>
          </a:p>
          <a:p>
            <a:pPr lvl="1"/>
            <a:r>
              <a:rPr lang="en-US" dirty="0"/>
              <a:t>The </a:t>
            </a:r>
            <a:r>
              <a:rPr lang="en-US" b="1" dirty="0"/>
              <a:t>gear box </a:t>
            </a:r>
            <a:r>
              <a:rPr lang="en-US" dirty="0"/>
              <a:t>connects the high speed shaft to the generator.</a:t>
            </a:r>
          </a:p>
          <a:p>
            <a:pPr lvl="1"/>
            <a:r>
              <a:rPr lang="en-US" dirty="0"/>
              <a:t>The </a:t>
            </a:r>
            <a:r>
              <a:rPr lang="en-US" b="1" dirty="0"/>
              <a:t>generator</a:t>
            </a:r>
            <a:r>
              <a:rPr lang="en-US" dirty="0"/>
              <a:t> produces electricity for use by customers.</a:t>
            </a:r>
          </a:p>
          <a:p>
            <a:pPr lvl="1"/>
            <a:r>
              <a:rPr lang="en-US" dirty="0"/>
              <a:t> The</a:t>
            </a:r>
            <a:r>
              <a:rPr lang="en-US" b="1" dirty="0"/>
              <a:t> anemometer </a:t>
            </a:r>
            <a:r>
              <a:rPr lang="en-US" dirty="0"/>
              <a:t>determines the speed of the wind.</a:t>
            </a:r>
          </a:p>
          <a:p>
            <a:pPr lvl="1"/>
            <a:r>
              <a:rPr lang="en-US" dirty="0"/>
              <a:t> The </a:t>
            </a:r>
            <a:r>
              <a:rPr lang="en-US" b="1" dirty="0"/>
              <a:t>wind vane </a:t>
            </a:r>
            <a:r>
              <a:rPr lang="en-US" dirty="0"/>
              <a:t>will determine wind direction.</a:t>
            </a:r>
          </a:p>
        </p:txBody>
      </p:sp>
    </p:spTree>
    <p:extLst>
      <p:ext uri="{BB962C8B-B14F-4D97-AF65-F5344CB8AC3E}">
        <p14:creationId xmlns:p14="http://schemas.microsoft.com/office/powerpoint/2010/main" val="3203861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Creation of Electricity</a:t>
            </a:r>
          </a:p>
        </p:txBody>
      </p:sp>
      <p:sp>
        <p:nvSpPr>
          <p:cNvPr id="3" name="Content Placeholder 2"/>
          <p:cNvSpPr>
            <a:spLocks noGrp="1"/>
          </p:cNvSpPr>
          <p:nvPr>
            <p:ph idx="1"/>
          </p:nvPr>
        </p:nvSpPr>
        <p:spPr>
          <a:xfrm>
            <a:off x="4176146" y="277586"/>
            <a:ext cx="7738350" cy="6246044"/>
          </a:xfrm>
        </p:spPr>
        <p:txBody>
          <a:bodyPr>
            <a:normAutofit lnSpcReduction="10000"/>
          </a:bodyPr>
          <a:lstStyle/>
          <a:p>
            <a:pPr>
              <a:buFont typeface="Wingdings" pitchFamily="2" charset="2"/>
              <a:buChar char="§"/>
            </a:pPr>
            <a:r>
              <a:rPr lang="en-US" dirty="0"/>
              <a:t> In a HWAT electricity is generated in the following manner:</a:t>
            </a:r>
          </a:p>
          <a:p>
            <a:pPr marL="544068" lvl="1" indent="-342900">
              <a:buFont typeface="+mj-lt"/>
              <a:buAutoNum type="arabicPeriod"/>
            </a:pPr>
            <a:r>
              <a:rPr lang="en-US" dirty="0"/>
              <a:t>The wind blows past the blades, and they begin to rotate.</a:t>
            </a:r>
          </a:p>
          <a:p>
            <a:pPr marL="544068" lvl="1" indent="-342900">
              <a:buFont typeface="+mj-lt"/>
              <a:buAutoNum type="arabicPeriod"/>
            </a:pPr>
            <a:r>
              <a:rPr lang="en-US" dirty="0"/>
              <a:t>As the blades rotate, they convert the power of the wind to rotational force called torque.</a:t>
            </a:r>
          </a:p>
          <a:p>
            <a:pPr marL="544068" lvl="1" indent="-342900">
              <a:buFont typeface="+mj-lt"/>
              <a:buAutoNum type="arabicPeriod"/>
            </a:pPr>
            <a:r>
              <a:rPr lang="en-US" dirty="0"/>
              <a:t>The torque from the blades is transmitted through the low-speed shaft to the gearbox.</a:t>
            </a:r>
          </a:p>
          <a:p>
            <a:pPr marL="544068" lvl="1" indent="-342900">
              <a:buFont typeface="+mj-lt"/>
              <a:buAutoNum type="arabicPeriod"/>
            </a:pPr>
            <a:r>
              <a:rPr lang="en-US" dirty="0"/>
              <a:t>The gear set in the gearbox causes the output shaft to turn at a much higher speed.</a:t>
            </a:r>
          </a:p>
          <a:p>
            <a:pPr marL="544068" lvl="1" indent="-342900">
              <a:buFont typeface="+mj-lt"/>
              <a:buAutoNum type="arabicPeriod"/>
            </a:pPr>
            <a:r>
              <a:rPr lang="en-US" dirty="0"/>
              <a:t>The generator is connected to the other end of the high speed shaft and turns at the higher speed to produce AC voltage.</a:t>
            </a:r>
          </a:p>
          <a:p>
            <a:pPr marL="544068" lvl="1" indent="-342900">
              <a:buFont typeface="+mj-lt"/>
              <a:buAutoNum type="arabicPeriod"/>
            </a:pPr>
            <a:r>
              <a:rPr lang="en-US" dirty="0"/>
              <a:t>The nacelle has a control system that allows it to be rotated so that the blades stay positioned. By doing this they are always directed into the wind (yaw).</a:t>
            </a:r>
          </a:p>
          <a:p>
            <a:pPr marL="544068" lvl="1" indent="-342900">
              <a:buFont typeface="+mj-lt"/>
              <a:buAutoNum type="arabicPeriod"/>
            </a:pPr>
            <a:r>
              <a:rPr lang="en-US" dirty="0"/>
              <a:t>The yaw control consists of a large circular plate with teeth in it that is mounted to the bottom of the nacelle. </a:t>
            </a:r>
          </a:p>
          <a:p>
            <a:pPr marL="544068" lvl="1" indent="-342900">
              <a:buFont typeface="+mj-lt"/>
              <a:buAutoNum type="arabicPeriod"/>
            </a:pPr>
            <a:r>
              <a:rPr lang="en-US" dirty="0"/>
              <a:t>The yaw motor turns the nacelle in and out of the wind as needed for safety and speed control.</a:t>
            </a:r>
          </a:p>
          <a:p>
            <a:pPr marL="544068" lvl="1" indent="-342900">
              <a:buFont typeface="+mj-lt"/>
              <a:buAutoNum type="arabicPeriod"/>
            </a:pPr>
            <a:r>
              <a:rPr lang="en-US" dirty="0"/>
              <a:t>The blades on the rotor also have the ability to rotate on the rotor. This allows for the blades to be positioned.</a:t>
            </a:r>
          </a:p>
          <a:p>
            <a:pPr marL="544068" lvl="1" indent="-342900">
              <a:buFont typeface="+mj-lt"/>
              <a:buAutoNum type="arabicPeriod"/>
            </a:pPr>
            <a:r>
              <a:rPr lang="en-US" dirty="0"/>
              <a:t>The tower has sensors that provide input to a control system, which maintains proper operations. </a:t>
            </a:r>
          </a:p>
          <a:p>
            <a:pPr marL="544068" lvl="1" indent="-342900">
              <a:buFont typeface="+mj-lt"/>
              <a:buAutoNum type="arabicPeriod"/>
            </a:pPr>
            <a:endParaRPr lang="en-US" dirty="0"/>
          </a:p>
        </p:txBody>
      </p:sp>
    </p:spTree>
    <p:extLst>
      <p:ext uri="{BB962C8B-B14F-4D97-AF65-F5344CB8AC3E}">
        <p14:creationId xmlns:p14="http://schemas.microsoft.com/office/powerpoint/2010/main" val="2017745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Siting study</a:t>
            </a:r>
          </a:p>
        </p:txBody>
      </p:sp>
      <p:sp>
        <p:nvSpPr>
          <p:cNvPr id="3" name="Content Placeholder 2"/>
          <p:cNvSpPr>
            <a:spLocks noGrp="1"/>
          </p:cNvSpPr>
          <p:nvPr>
            <p:ph idx="1"/>
          </p:nvPr>
        </p:nvSpPr>
        <p:spPr/>
        <p:txBody>
          <a:bodyPr/>
          <a:lstStyle/>
          <a:p>
            <a:pPr>
              <a:buFont typeface="Wingdings" pitchFamily="2" charset="2"/>
              <a:buChar char="§"/>
            </a:pPr>
            <a:r>
              <a:rPr lang="en-US" dirty="0"/>
              <a:t> The main objective of the siting process is to locate a wind turbine (or turbines) so the net revenue is maximized while minimizing noise, environmental, visual impact, and overall energy cost. There are five stages to the process:</a:t>
            </a:r>
          </a:p>
          <a:p>
            <a:pPr>
              <a:buFont typeface="Wingdings" pitchFamily="2" charset="2"/>
              <a:buChar char="§"/>
            </a:pPr>
            <a:endParaRPr lang="en-US" dirty="0"/>
          </a:p>
          <a:p>
            <a:pPr marL="544068" lvl="1" indent="-342900">
              <a:buFont typeface="+mj-lt"/>
              <a:buAutoNum type="arabicPeriod"/>
            </a:pPr>
            <a:r>
              <a:rPr lang="en-US" dirty="0"/>
              <a:t>Identification of specific geographic areas that need to be studied further</a:t>
            </a:r>
          </a:p>
          <a:p>
            <a:pPr marL="544068" lvl="1" indent="-342900">
              <a:buFont typeface="+mj-lt"/>
              <a:buAutoNum type="arabicPeriod"/>
            </a:pPr>
            <a:r>
              <a:rPr lang="en-US" dirty="0"/>
              <a:t>Select possible sites from an engineering and community perspective.</a:t>
            </a:r>
          </a:p>
          <a:p>
            <a:pPr marL="544068" lvl="1" indent="-342900">
              <a:buFont typeface="+mj-lt"/>
              <a:buAutoNum type="arabicPeriod"/>
            </a:pPr>
            <a:r>
              <a:rPr lang="en-US" dirty="0"/>
              <a:t>Preliminary evaluation of sites, which includes ranking in terms of economic potential, environmental impact, safety, public acceptance, and many other variables.</a:t>
            </a:r>
          </a:p>
          <a:p>
            <a:pPr marL="544068" lvl="1" indent="-342900">
              <a:buFont typeface="+mj-lt"/>
              <a:buAutoNum type="arabicPeriod"/>
            </a:pPr>
            <a:r>
              <a:rPr lang="en-US" dirty="0"/>
              <a:t>Final site evaluation involves making measurements to determine the best site. Measurements should include wind shear, turbulence, wind speed, and prevailing wind direction.</a:t>
            </a:r>
          </a:p>
          <a:p>
            <a:pPr marL="544068" lvl="1" indent="-342900">
              <a:buFont typeface="+mj-lt"/>
              <a:buAutoNum type="arabicPeriod"/>
            </a:pPr>
            <a:r>
              <a:rPr lang="en-US" dirty="0" err="1"/>
              <a:t>Micrositting</a:t>
            </a:r>
            <a:r>
              <a:rPr lang="en-US" dirty="0"/>
              <a:t> takes place once the site is chosen. This process involves computer programming that places the turbines.</a:t>
            </a:r>
          </a:p>
        </p:txBody>
      </p:sp>
    </p:spTree>
    <p:extLst>
      <p:ext uri="{BB962C8B-B14F-4D97-AF65-F5344CB8AC3E}">
        <p14:creationId xmlns:p14="http://schemas.microsoft.com/office/powerpoint/2010/main" val="1964874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Siting study</a:t>
            </a:r>
          </a:p>
        </p:txBody>
      </p:sp>
      <p:sp>
        <p:nvSpPr>
          <p:cNvPr id="3" name="Content Placeholder 2"/>
          <p:cNvSpPr>
            <a:spLocks noGrp="1"/>
          </p:cNvSpPr>
          <p:nvPr>
            <p:ph idx="1"/>
          </p:nvPr>
        </p:nvSpPr>
        <p:spPr/>
        <p:txBody>
          <a:bodyPr/>
          <a:lstStyle/>
          <a:p>
            <a:pPr>
              <a:buFont typeface="Wingdings" pitchFamily="2" charset="2"/>
              <a:buChar char="§"/>
            </a:pPr>
            <a:r>
              <a:rPr lang="en-US" dirty="0"/>
              <a:t> Problems that may adversely affect a site’s suitability:</a:t>
            </a:r>
          </a:p>
          <a:p>
            <a:pPr marL="544068" lvl="1" indent="-342900">
              <a:buFont typeface="+mj-lt"/>
              <a:buAutoNum type="arabicPeriod"/>
            </a:pPr>
            <a:r>
              <a:rPr lang="en-US" dirty="0"/>
              <a:t>Economic issues</a:t>
            </a:r>
          </a:p>
          <a:p>
            <a:pPr marL="784098" lvl="2" indent="-400050">
              <a:buFont typeface="+mj-lt"/>
              <a:buAutoNum type="romanUcPeriod"/>
            </a:pPr>
            <a:r>
              <a:rPr lang="en-US" dirty="0"/>
              <a:t>Access rights, taxes</a:t>
            </a:r>
          </a:p>
          <a:p>
            <a:pPr marL="544068" lvl="1" indent="-342900">
              <a:buFont typeface="+mj-lt"/>
              <a:buAutoNum type="arabicPeriod"/>
            </a:pPr>
            <a:r>
              <a:rPr lang="en-US" dirty="0"/>
              <a:t>Topographical</a:t>
            </a:r>
          </a:p>
          <a:p>
            <a:pPr marL="784098" lvl="2" indent="-400050">
              <a:buFont typeface="+mj-lt"/>
              <a:buAutoNum type="romanUcPeriod"/>
            </a:pPr>
            <a:r>
              <a:rPr lang="en-US" dirty="0"/>
              <a:t>Road access, slope</a:t>
            </a:r>
          </a:p>
          <a:p>
            <a:pPr marL="544068" lvl="1" indent="-342900">
              <a:buFont typeface="+mj-lt"/>
              <a:buAutoNum type="arabicPeriod"/>
            </a:pPr>
            <a:r>
              <a:rPr lang="en-US" dirty="0"/>
              <a:t>Legal issues</a:t>
            </a:r>
          </a:p>
          <a:p>
            <a:pPr marL="784098" lvl="2" indent="-400050">
              <a:buFont typeface="+mj-lt"/>
              <a:buAutoNum type="romanUcPeriod"/>
            </a:pPr>
            <a:r>
              <a:rPr lang="en-US" dirty="0"/>
              <a:t>Ownership, zoning</a:t>
            </a:r>
          </a:p>
          <a:p>
            <a:pPr marL="544068" lvl="1" indent="-342900">
              <a:buFont typeface="+mj-lt"/>
              <a:buAutoNum type="arabicPeriod"/>
            </a:pPr>
            <a:r>
              <a:rPr lang="en-US" dirty="0"/>
              <a:t>Permitting</a:t>
            </a:r>
          </a:p>
          <a:p>
            <a:pPr marL="784098" lvl="2" indent="-400050">
              <a:buFont typeface="+mj-lt"/>
              <a:buAutoNum type="romanUcPeriod"/>
            </a:pPr>
            <a:r>
              <a:rPr lang="en-US" dirty="0"/>
              <a:t>Permits required, time frames</a:t>
            </a:r>
          </a:p>
          <a:p>
            <a:pPr marL="544068" lvl="1" indent="-342900">
              <a:buFont typeface="+mj-lt"/>
              <a:buAutoNum type="arabicPeriod"/>
            </a:pPr>
            <a:r>
              <a:rPr lang="en-US" dirty="0"/>
              <a:t>Geological</a:t>
            </a:r>
          </a:p>
          <a:p>
            <a:pPr marL="784098" lvl="2" indent="-400050">
              <a:buFont typeface="+mj-lt"/>
              <a:buAutoNum type="romanUcPeriod"/>
            </a:pPr>
            <a:r>
              <a:rPr lang="en-US" dirty="0"/>
              <a:t>Foundation design, ground resistance for lightning protection</a:t>
            </a:r>
          </a:p>
          <a:p>
            <a:pPr marL="544068" lvl="1" indent="-342900">
              <a:buFont typeface="+mj-lt"/>
              <a:buAutoNum type="arabicPeriod"/>
            </a:pPr>
            <a:r>
              <a:rPr lang="en-US" dirty="0"/>
              <a:t>Environmental</a:t>
            </a:r>
          </a:p>
          <a:p>
            <a:pPr marL="784098" lvl="2" indent="-400050">
              <a:buFont typeface="+mj-lt"/>
              <a:buAutoNum type="romanUcPeriod"/>
            </a:pPr>
            <a:r>
              <a:rPr lang="en-US" dirty="0"/>
              <a:t>Sensitive areas, bird fly-ways</a:t>
            </a:r>
          </a:p>
          <a:p>
            <a:pPr marL="544068" lvl="1" indent="-342900">
              <a:buFont typeface="+mj-lt"/>
              <a:buAutoNum type="arabicPeriod"/>
            </a:pPr>
            <a:r>
              <a:rPr lang="en-US" dirty="0"/>
              <a:t>Public acceptance</a:t>
            </a:r>
          </a:p>
          <a:p>
            <a:pPr marL="784098" lvl="2" indent="-400050">
              <a:buFont typeface="+mj-lt"/>
              <a:buAutoNum type="romanUcPeriod"/>
            </a:pPr>
            <a:r>
              <a:rPr lang="en-US" dirty="0"/>
              <a:t>Safety, noise impacts, distance from residences</a:t>
            </a:r>
          </a:p>
          <a:p>
            <a:pPr marL="544068" lvl="1" indent="-342900">
              <a:buFont typeface="+mj-lt"/>
              <a:buAutoNum type="arabicPeriod"/>
            </a:pPr>
            <a:r>
              <a:rPr lang="en-US" dirty="0"/>
              <a:t>Safety issues</a:t>
            </a:r>
          </a:p>
          <a:p>
            <a:pPr marL="784098" lvl="2" indent="-400050">
              <a:buFont typeface="+mj-lt"/>
              <a:buAutoNum type="romanUcPeriod"/>
            </a:pPr>
            <a:r>
              <a:rPr lang="en-US" dirty="0"/>
              <a:t>Proximity to populated areas</a:t>
            </a:r>
          </a:p>
          <a:p>
            <a:pPr marL="544068" lvl="1" indent="-342900">
              <a:buFont typeface="+mj-lt"/>
              <a:buAutoNum type="arabicPeriod"/>
            </a:pPr>
            <a:r>
              <a:rPr lang="en-US" dirty="0"/>
              <a:t>Interconnection issues</a:t>
            </a:r>
          </a:p>
          <a:p>
            <a:pPr marL="784098" lvl="2" indent="-400050">
              <a:buFont typeface="+mj-lt"/>
              <a:buAutoNum type="romanUcPeriod"/>
            </a:pPr>
            <a:r>
              <a:rPr lang="en-US" dirty="0"/>
              <a:t>Proximity to power lines, voltage, and current capacities of lines</a:t>
            </a:r>
          </a:p>
          <a:p>
            <a:pPr marL="544068" lvl="1" indent="-342900">
              <a:buFont typeface="+mj-lt"/>
              <a:buAutoNum type="arabicPeriod"/>
            </a:pPr>
            <a:endParaRPr lang="en-US" dirty="0"/>
          </a:p>
        </p:txBody>
      </p:sp>
    </p:spTree>
    <p:extLst>
      <p:ext uri="{BB962C8B-B14F-4D97-AF65-F5344CB8AC3E}">
        <p14:creationId xmlns:p14="http://schemas.microsoft.com/office/powerpoint/2010/main" val="987158936"/>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1955</TotalTime>
  <Words>1494</Words>
  <Application>Microsoft Office PowerPoint</Application>
  <PresentationFormat>Widescreen</PresentationFormat>
  <Paragraphs>160</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Retrospect</vt:lpstr>
      <vt:lpstr>Commercial wind</vt:lpstr>
      <vt:lpstr>Objectives</vt:lpstr>
      <vt:lpstr>HAWT vs VAWT</vt:lpstr>
      <vt:lpstr>HAWT &amp; VAWT</vt:lpstr>
      <vt:lpstr>HAWT Components</vt:lpstr>
      <vt:lpstr>Components</vt:lpstr>
      <vt:lpstr>Creation of Electricity</vt:lpstr>
      <vt:lpstr>Siting study</vt:lpstr>
      <vt:lpstr>Siting study</vt:lpstr>
      <vt:lpstr>Wind Quality</vt:lpstr>
      <vt:lpstr>Power from Wind</vt:lpstr>
      <vt:lpstr>Operational Limits</vt:lpstr>
      <vt:lpstr>Speed control</vt:lpstr>
      <vt:lpstr>Environmental Concerns</vt:lpstr>
      <vt:lpstr>Typical system</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Carlson</dc:creator>
  <cp:lastModifiedBy>Madeline Wagner</cp:lastModifiedBy>
  <cp:revision>155</cp:revision>
  <cp:lastPrinted>2017-10-01T16:21:22Z</cp:lastPrinted>
  <dcterms:created xsi:type="dcterms:W3CDTF">2017-10-01T16:12:52Z</dcterms:created>
  <dcterms:modified xsi:type="dcterms:W3CDTF">2019-02-28T13:45:15Z</dcterms:modified>
</cp:coreProperties>
</file>