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6"/>
  </p:notesMasterIdLst>
  <p:sldIdLst>
    <p:sldId id="275" r:id="rId2"/>
    <p:sldId id="290" r:id="rId3"/>
    <p:sldId id="276" r:id="rId4"/>
    <p:sldId id="277" r:id="rId5"/>
    <p:sldId id="279" r:id="rId6"/>
    <p:sldId id="259" r:id="rId7"/>
    <p:sldId id="281" r:id="rId8"/>
    <p:sldId id="282" r:id="rId9"/>
    <p:sldId id="283" r:id="rId10"/>
    <p:sldId id="284" r:id="rId11"/>
    <p:sldId id="289" r:id="rId12"/>
    <p:sldId id="287" r:id="rId13"/>
    <p:sldId id="294" r:id="rId14"/>
    <p:sldId id="29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20"/>
    <p:restoredTop sz="72212" autoAdjust="0"/>
  </p:normalViewPr>
  <p:slideViewPr>
    <p:cSldViewPr snapToGrid="0" snapToObjects="1">
      <p:cViewPr varScale="1">
        <p:scale>
          <a:sx n="81" d="100"/>
          <a:sy n="81" d="100"/>
        </p:scale>
        <p:origin x="114" y="306"/>
      </p:cViewPr>
      <p:guideLst/>
    </p:cSldViewPr>
  </p:slideViewPr>
  <p:outlineViewPr>
    <p:cViewPr>
      <p:scale>
        <a:sx n="33" d="100"/>
        <a:sy n="33" d="100"/>
      </p:scale>
      <p:origin x="0" y="-5880"/>
    </p:cViewPr>
  </p:outlineViewPr>
  <p:notesTextViewPr>
    <p:cViewPr>
      <p:scale>
        <a:sx n="1" d="1"/>
        <a:sy n="1" d="1"/>
      </p:scale>
      <p:origin x="0" y="0"/>
    </p:cViewPr>
  </p:notesTextViewPr>
  <p:notesViewPr>
    <p:cSldViewPr snapToGrid="0" snapToObjects="1">
      <p:cViewPr varScale="1">
        <p:scale>
          <a:sx n="93" d="100"/>
          <a:sy n="93" d="100"/>
        </p:scale>
        <p:origin x="378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3136A-163C-4642-8AE1-970D1CDC29C1}" type="datetimeFigureOut">
              <a:rPr lang="en-US" smtClean="0"/>
              <a:t>2/22/2019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ADBDDF-FD2F-E24A-BD49-68AD749AF181}" type="slidenum">
              <a:rPr lang="en-US" smtClean="0"/>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3FBA2254-8278-4B6D-A56E-2BF7C1F4FDE5}" type="slidenum">
              <a:rPr lang="en-US" smtClean="0"/>
              <a:t>3</a:t>
            </a:fld>
            <a:endParaRPr lang="en-US"/>
          </a:p>
        </p:txBody>
      </p:sp>
    </p:spTree>
    <p:extLst>
      <p:ext uri="{BB962C8B-B14F-4D97-AF65-F5344CB8AC3E}">
        <p14:creationId xmlns:p14="http://schemas.microsoft.com/office/powerpoint/2010/main" val="897574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BA2254-8278-4B6D-A56E-2BF7C1F4FDE5}" type="slidenum">
              <a:rPr lang="en-US" smtClean="0"/>
              <a:t>12</a:t>
            </a:fld>
            <a:endParaRPr lang="en-US"/>
          </a:p>
        </p:txBody>
      </p:sp>
    </p:spTree>
    <p:extLst>
      <p:ext uri="{BB962C8B-B14F-4D97-AF65-F5344CB8AC3E}">
        <p14:creationId xmlns:p14="http://schemas.microsoft.com/office/powerpoint/2010/main" val="317466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BA2254-8278-4B6D-A56E-2BF7C1F4FDE5}" type="slidenum">
              <a:rPr lang="en-US" smtClean="0"/>
              <a:t>13</a:t>
            </a:fld>
            <a:endParaRPr lang="en-US"/>
          </a:p>
        </p:txBody>
      </p:sp>
    </p:spTree>
    <p:extLst>
      <p:ext uri="{BB962C8B-B14F-4D97-AF65-F5344CB8AC3E}">
        <p14:creationId xmlns:p14="http://schemas.microsoft.com/office/powerpoint/2010/main" val="1186121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ADBDDF-FD2F-E24A-BD49-68AD749AF181}" type="slidenum">
              <a:rPr lang="en-US" smtClean="0"/>
              <a:t>14</a:t>
            </a:fld>
            <a:endParaRPr lang="en-US"/>
          </a:p>
        </p:txBody>
      </p:sp>
    </p:spTree>
    <p:extLst>
      <p:ext uri="{BB962C8B-B14F-4D97-AF65-F5344CB8AC3E}">
        <p14:creationId xmlns:p14="http://schemas.microsoft.com/office/powerpoint/2010/main" val="387052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BA2254-8278-4B6D-A56E-2BF7C1F4FDE5}" type="slidenum">
              <a:rPr lang="en-US" smtClean="0"/>
              <a:t>4</a:t>
            </a:fld>
            <a:endParaRPr lang="en-US"/>
          </a:p>
        </p:txBody>
      </p:sp>
    </p:spTree>
    <p:extLst>
      <p:ext uri="{BB962C8B-B14F-4D97-AF65-F5344CB8AC3E}">
        <p14:creationId xmlns:p14="http://schemas.microsoft.com/office/powerpoint/2010/main" val="2680806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BA2254-8278-4B6D-A56E-2BF7C1F4FDE5}" type="slidenum">
              <a:rPr lang="en-US" smtClean="0"/>
              <a:t>5</a:t>
            </a:fld>
            <a:endParaRPr lang="en-US"/>
          </a:p>
        </p:txBody>
      </p:sp>
    </p:spTree>
    <p:extLst>
      <p:ext uri="{BB962C8B-B14F-4D97-AF65-F5344CB8AC3E}">
        <p14:creationId xmlns:p14="http://schemas.microsoft.com/office/powerpoint/2010/main" val="819009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BA2254-8278-4B6D-A56E-2BF7C1F4FDE5}" type="slidenum">
              <a:rPr lang="en-US" smtClean="0"/>
              <a:t>6</a:t>
            </a:fld>
            <a:endParaRPr lang="en-US"/>
          </a:p>
        </p:txBody>
      </p:sp>
    </p:spTree>
    <p:extLst>
      <p:ext uri="{BB962C8B-B14F-4D97-AF65-F5344CB8AC3E}">
        <p14:creationId xmlns:p14="http://schemas.microsoft.com/office/powerpoint/2010/main" val="89500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FBA2254-8278-4B6D-A56E-2BF7C1F4FDE5}" type="slidenum">
              <a:rPr lang="en-US" smtClean="0"/>
              <a:t>7</a:t>
            </a:fld>
            <a:endParaRPr lang="en-US"/>
          </a:p>
        </p:txBody>
      </p:sp>
    </p:spTree>
    <p:extLst>
      <p:ext uri="{BB962C8B-B14F-4D97-AF65-F5344CB8AC3E}">
        <p14:creationId xmlns:p14="http://schemas.microsoft.com/office/powerpoint/2010/main" val="1616209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BA2254-8278-4B6D-A56E-2BF7C1F4FDE5}" type="slidenum">
              <a:rPr lang="en-US" smtClean="0"/>
              <a:t>8</a:t>
            </a:fld>
            <a:endParaRPr lang="en-US"/>
          </a:p>
        </p:txBody>
      </p:sp>
    </p:spTree>
    <p:extLst>
      <p:ext uri="{BB962C8B-B14F-4D97-AF65-F5344CB8AC3E}">
        <p14:creationId xmlns:p14="http://schemas.microsoft.com/office/powerpoint/2010/main" val="128248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BA2254-8278-4B6D-A56E-2BF7C1F4FDE5}" type="slidenum">
              <a:rPr lang="en-US" smtClean="0"/>
              <a:t>9</a:t>
            </a:fld>
            <a:endParaRPr lang="en-US"/>
          </a:p>
        </p:txBody>
      </p:sp>
    </p:spTree>
    <p:extLst>
      <p:ext uri="{BB962C8B-B14F-4D97-AF65-F5344CB8AC3E}">
        <p14:creationId xmlns:p14="http://schemas.microsoft.com/office/powerpoint/2010/main" val="3772498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BA2254-8278-4B6D-A56E-2BF7C1F4FDE5}" type="slidenum">
              <a:rPr lang="en-US" smtClean="0"/>
              <a:t>10</a:t>
            </a:fld>
            <a:endParaRPr lang="en-US"/>
          </a:p>
        </p:txBody>
      </p:sp>
    </p:spTree>
    <p:extLst>
      <p:ext uri="{BB962C8B-B14F-4D97-AF65-F5344CB8AC3E}">
        <p14:creationId xmlns:p14="http://schemas.microsoft.com/office/powerpoint/2010/main" val="164773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BDDF-FD2F-E24A-BD49-68AD749AF181}" type="slidenum">
              <a:rPr lang="en-US" smtClean="0"/>
              <a:t>11</a:t>
            </a:fld>
            <a:endParaRPr lang="en-US"/>
          </a:p>
        </p:txBody>
      </p:sp>
    </p:spTree>
    <p:extLst>
      <p:ext uri="{BB962C8B-B14F-4D97-AF65-F5344CB8AC3E}">
        <p14:creationId xmlns:p14="http://schemas.microsoft.com/office/powerpoint/2010/main" val="3516844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normAutofit/>
          </a:bodyPr>
          <a:lstStyle>
            <a:lvl1pPr marL="342900" indent="-342900">
              <a:lnSpc>
                <a:spcPct val="100000"/>
              </a:lnSpc>
              <a:spcBef>
                <a:spcPts val="1200"/>
              </a:spcBef>
              <a:spcAft>
                <a:spcPts val="0"/>
              </a:spcAft>
              <a:buFont typeface="Wingdings" panose="05000000000000000000" pitchFamily="2" charset="2"/>
              <a:buChar char="§"/>
              <a:defRPr sz="2000"/>
            </a:lvl1pPr>
            <a:lvl2pPr marL="741363" indent="-285750">
              <a:lnSpc>
                <a:spcPct val="100000"/>
              </a:lnSpc>
              <a:spcBef>
                <a:spcPts val="0"/>
              </a:spcBef>
              <a:spcAft>
                <a:spcPts val="0"/>
              </a:spcAft>
              <a:buFont typeface="Arial" panose="020B0604020202020204" pitchFamily="34" charset="0"/>
              <a:buChar char="•"/>
              <a:defRPr sz="1800"/>
            </a:lvl2pPr>
            <a:lvl3pPr marL="741363" indent="-285750">
              <a:lnSpc>
                <a:spcPct val="100000"/>
              </a:lnSpc>
              <a:spcBef>
                <a:spcPts val="0"/>
              </a:spcBef>
              <a:spcAft>
                <a:spcPts val="0"/>
              </a:spcAft>
              <a:buFont typeface="Arial" panose="020B0604020202020204" pitchFamily="34" charset="0"/>
              <a:buChar char="•"/>
              <a:defRPr/>
            </a:lvl3pPr>
            <a:lvl4pPr marL="741363" indent="-285750">
              <a:lnSpc>
                <a:spcPct val="100000"/>
              </a:lnSpc>
              <a:spcBef>
                <a:spcPts val="0"/>
              </a:spcBef>
              <a:spcAft>
                <a:spcPts val="0"/>
              </a:spcAft>
              <a:buFont typeface="Arial" panose="020B0604020202020204" pitchFamily="34" charset="0"/>
              <a:buChar char="•"/>
              <a:defRPr/>
            </a:lvl4pPr>
            <a:lvl5pPr marL="741363" indent="-285750">
              <a:lnSpc>
                <a:spcPct val="100000"/>
              </a:lnSpc>
              <a:spcBef>
                <a:spcPts val="0"/>
              </a:spcBef>
              <a:spcAft>
                <a:spcPts val="0"/>
              </a:spcAft>
              <a:buFont typeface="Arial" panose="020B0604020202020204" pitchFamily="34" charset="0"/>
              <a:buChar char="•"/>
              <a:defRPr/>
            </a:lvl5pPr>
            <a:lvl6pPr marL="1157150" indent="-285750">
              <a:lnSpc>
                <a:spcPct val="100000"/>
              </a:lnSpc>
              <a:spcBef>
                <a:spcPts val="0"/>
              </a:spcBef>
              <a:spcAft>
                <a:spcPts val="0"/>
              </a:spcAft>
              <a:buFont typeface="Arial" panose="020B0604020202020204" pitchFamily="34" charset="0"/>
              <a:buChar char="•"/>
              <a:defRPr sz="1800"/>
            </a:lvl6pPr>
            <a:lvl7pPr marL="1482725" indent="-285750">
              <a:lnSpc>
                <a:spcPct val="100000"/>
              </a:lnSpc>
              <a:spcBef>
                <a:spcPts val="0"/>
              </a:spcBef>
              <a:spcAft>
                <a:spcPts val="0"/>
              </a:spcAft>
              <a:buFont typeface="Arial" panose="020B0604020202020204" pitchFamily="34" charset="0"/>
              <a:buChar char="•"/>
              <a:defRPr sz="1800"/>
            </a:lvl7pPr>
            <a:lvl8pPr marL="1771650" indent="-285750">
              <a:lnSpc>
                <a:spcPct val="100000"/>
              </a:lnSpc>
              <a:spcBef>
                <a:spcPts val="0"/>
              </a:spcBef>
              <a:spcAft>
                <a:spcPts val="0"/>
              </a:spcAft>
              <a:buFont typeface="Arial" panose="020B0604020202020204" pitchFamily="34" charset="0"/>
              <a:buChar char="•"/>
              <a:defRPr sz="1800"/>
            </a:lvl8pPr>
          </a:lstStyle>
          <a:p>
            <a:pPr lvl="0"/>
            <a:r>
              <a:rPr lang="en-US" dirty="0"/>
              <a:t>Click to edit Master text styles</a:t>
            </a:r>
          </a:p>
          <a:p>
            <a:pPr lvl="1"/>
            <a:r>
              <a:rPr lang="en-US" dirty="0"/>
              <a:t>Second level</a:t>
            </a:r>
          </a:p>
          <a:p>
            <a:pPr lvl="5"/>
            <a:r>
              <a:rPr lang="en-US" dirty="0"/>
              <a:t>Third level</a:t>
            </a:r>
          </a:p>
          <a:p>
            <a:pPr lvl="6"/>
            <a:r>
              <a:rPr lang="en-US" dirty="0"/>
              <a:t>Fourth level</a:t>
            </a:r>
          </a:p>
          <a:p>
            <a:pPr lvl="7"/>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Stand-Alone vs Interconnected</a:t>
            </a:r>
          </a:p>
        </p:txBody>
      </p:sp>
    </p:spTree>
    <p:extLst>
      <p:ext uri="{BB962C8B-B14F-4D97-AF65-F5344CB8AC3E}">
        <p14:creationId xmlns:p14="http://schemas.microsoft.com/office/powerpoint/2010/main" val="2083386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22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lvl1pPr marL="285750" indent="-285750">
              <a:lnSpc>
                <a:spcPct val="100000"/>
              </a:lnSpc>
              <a:spcBef>
                <a:spcPts val="1200"/>
              </a:spcBef>
              <a:spcAft>
                <a:spcPts val="0"/>
              </a:spcAft>
              <a:buClr>
                <a:schemeClr val="tx1"/>
              </a:buClr>
              <a:buFont typeface="Arial" panose="020B0604020202020204" pitchFamily="34" charset="0"/>
              <a:buChar char="•"/>
              <a:defRPr sz="2000"/>
            </a:lvl1pPr>
            <a:lvl2pPr marL="631825" indent="-182563">
              <a:lnSpc>
                <a:spcPct val="100000"/>
              </a:lnSpc>
              <a:spcBef>
                <a:spcPts val="0"/>
              </a:spcBef>
              <a:spcAft>
                <a:spcPts val="0"/>
              </a:spcAft>
              <a:defRPr/>
            </a:lvl2pPr>
            <a:lvl3pPr marL="860425" indent="-182563">
              <a:lnSpc>
                <a:spcPct val="100000"/>
              </a:lnSpc>
              <a:spcBef>
                <a:spcPts val="0"/>
              </a:spcBef>
              <a:spcAft>
                <a:spcPts val="0"/>
              </a:spcAft>
              <a:defRPr/>
            </a:lvl3pPr>
            <a:lvl4pPr marL="1143000" indent="-182563">
              <a:lnSpc>
                <a:spcPct val="100000"/>
              </a:lnSpc>
              <a:spcBef>
                <a:spcPts val="0"/>
              </a:spcBef>
              <a:spcAft>
                <a:spcPts val="0"/>
              </a:spcAft>
              <a:defRPr/>
            </a:lvl4pPr>
            <a:lvl5pPr marL="1371600" indent="-182563">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459785"/>
            <a:ext cx="2472271" cy="365125"/>
          </a:xfrm>
        </p:spPr>
        <p:txBody>
          <a:bodyPr/>
          <a:lstStyle/>
          <a:p>
            <a:r>
              <a:rPr lang="en-US" dirty="0"/>
              <a:t>© 2017/2018</a:t>
            </a:r>
          </a:p>
        </p:txBody>
      </p:sp>
      <p:sp>
        <p:nvSpPr>
          <p:cNvPr id="6" name="Slide Number Placeholder 5"/>
          <p:cNvSpPr>
            <a:spLocks noGrp="1"/>
          </p:cNvSpPr>
          <p:nvPr>
            <p:ph type="sldNum" sz="quarter" idx="12"/>
          </p:nvPr>
        </p:nvSpPr>
        <p:spPr>
          <a:xfrm>
            <a:off x="10804227" y="6459785"/>
            <a:ext cx="1312025" cy="365125"/>
          </a:xfrm>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23611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793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930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91295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8602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339108"/>
            <a:ext cx="10058400" cy="4529986"/>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2/22/2019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275836"/>
            <a:ext cx="996696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453083"/>
      </p:ext>
    </p:extLst>
  </p:cSld>
  <p:clrMap bg1="lt1" tx1="dk1" bg2="lt2" tx2="dk2" accent1="accent1" accent2="accent2" accent3="accent3" accent4="accent4" accent5="accent5" accent6="accent6" hlink="hlink" folHlink="folHlink"/>
  <p:sldLayoutIdLst>
    <p:sldLayoutId id="2147483686" r:id="rId1"/>
    <p:sldLayoutId id="2147483662" r:id="rId2"/>
    <p:sldLayoutId id="2147483682" r:id="rId3"/>
    <p:sldLayoutId id="2147483683" r:id="rId4"/>
    <p:sldLayoutId id="2147483684" r:id="rId5"/>
    <p:sldLayoutId id="2147483685" r:id="rId6"/>
  </p:sldLayoutIdLst>
  <p:hf sldNum="0" hdr="0" ftr="0" dt="0"/>
  <p:txStyles>
    <p:titleStyle>
      <a:lvl1pPr algn="l" defTabSz="914400" rtl="0" eaLnBrk="1" latinLnBrk="0" hangingPunct="1">
        <a:lnSpc>
          <a:spcPct val="85000"/>
        </a:lnSpc>
        <a:spcBef>
          <a:spcPct val="0"/>
        </a:spcBef>
        <a:buNone/>
        <a:defRPr sz="3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0"/>
        </a:spcBef>
        <a:spcAft>
          <a:spcPts val="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Solar photovoltaics </a:t>
            </a:r>
          </a:p>
        </p:txBody>
      </p:sp>
      <p:sp>
        <p:nvSpPr>
          <p:cNvPr id="3" name="Subtitle 2"/>
          <p:cNvSpPr>
            <a:spLocks noGrp="1"/>
          </p:cNvSpPr>
          <p:nvPr>
            <p:ph type="subTitle" idx="1"/>
          </p:nvPr>
        </p:nvSpPr>
        <p:spPr/>
        <p:txBody>
          <a:bodyPr/>
          <a:lstStyle/>
          <a:p>
            <a:r>
              <a:rPr lang="en-US" dirty="0"/>
              <a:t>Stand alone vs. interconnected</a:t>
            </a:r>
          </a:p>
        </p:txBody>
      </p:sp>
      <p:sp>
        <p:nvSpPr>
          <p:cNvPr id="4" name="Shape 99"/>
          <p:cNvSpPr txBox="1"/>
          <p:nvPr/>
        </p:nvSpPr>
        <p:spPr>
          <a:xfrm>
            <a:off x="7596554" y="6374478"/>
            <a:ext cx="3305908" cy="442607"/>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1000" b="0" i="1" u="none" strike="noStrike" cap="none" baseline="0" dirty="0">
                <a:solidFill>
                  <a:srgbClr val="FFFFFF"/>
                </a:solidFill>
                <a:latin typeface="Arial"/>
                <a:ea typeface="Arial"/>
                <a:cs typeface="Arial"/>
                <a:sym typeface="Arial"/>
              </a:rPr>
              <a:t>Except where otherwise noted these materials </a:t>
            </a:r>
            <a:br>
              <a:rPr lang="en-US" sz="1000" b="0" i="1" u="none" strike="noStrike" cap="none" baseline="0" dirty="0">
                <a:solidFill>
                  <a:srgbClr val="FFFFFF"/>
                </a:solidFill>
                <a:latin typeface="Arial"/>
                <a:ea typeface="Arial"/>
                <a:cs typeface="Arial"/>
                <a:sym typeface="Arial"/>
              </a:rPr>
            </a:br>
            <a:r>
              <a:rPr lang="en-US" sz="1000" b="0" i="1" u="none" strike="noStrike" cap="none" baseline="0" dirty="0">
                <a:solidFill>
                  <a:srgbClr val="FFFFFF"/>
                </a:solidFill>
                <a:latin typeface="Arial"/>
                <a:ea typeface="Arial"/>
                <a:cs typeface="Arial"/>
                <a:sym typeface="Arial"/>
              </a:rPr>
              <a:t>are licensed Creative Commons Attribution 4.0 (CC BY)</a:t>
            </a:r>
          </a:p>
        </p:txBody>
      </p:sp>
      <p:pic>
        <p:nvPicPr>
          <p:cNvPr id="5" name="Shape 98"/>
          <p:cNvPicPr preferRelativeResize="0"/>
          <p:nvPr/>
        </p:nvPicPr>
        <p:blipFill rotWithShape="1">
          <a:blip r:embed="rId2">
            <a:alphaModFix/>
          </a:blip>
          <a:srcRect/>
          <a:stretch/>
        </p:blipFill>
        <p:spPr>
          <a:xfrm>
            <a:off x="11099802" y="6472599"/>
            <a:ext cx="938213" cy="344486"/>
          </a:xfrm>
          <a:prstGeom prst="rect">
            <a:avLst/>
          </a:prstGeom>
          <a:noFill/>
          <a:ln>
            <a:noFill/>
          </a:ln>
        </p:spPr>
      </p:pic>
    </p:spTree>
    <p:extLst>
      <p:ext uri="{BB962C8B-B14F-4D97-AF65-F5344CB8AC3E}">
        <p14:creationId xmlns:p14="http://schemas.microsoft.com/office/powerpoint/2010/main" val="268050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Balance of system (BOS)</a:t>
            </a:r>
            <a:endParaRPr lang="en-US" dirty="0"/>
          </a:p>
        </p:txBody>
      </p:sp>
      <p:sp>
        <p:nvSpPr>
          <p:cNvPr id="5" name="Content Placeholder 4">
            <a:extLst>
              <a:ext uri="{FF2B5EF4-FFF2-40B4-BE49-F238E27FC236}">
                <a16:creationId xmlns:a16="http://schemas.microsoft.com/office/drawing/2014/main" id="{D60858BE-B614-4A39-A739-19E5CAB24610}"/>
              </a:ext>
            </a:extLst>
          </p:cNvPr>
          <p:cNvSpPr>
            <a:spLocks noGrp="1"/>
          </p:cNvSpPr>
          <p:nvPr>
            <p:ph idx="1"/>
          </p:nvPr>
        </p:nvSpPr>
        <p:spPr/>
        <p:txBody>
          <a:bodyPr/>
          <a:lstStyle/>
          <a:p>
            <a:r>
              <a:rPr lang="en-US" dirty="0"/>
              <a:t>The Balance of System (BOS) encompasses all components of a photovoltaic system other than the photovoltaic panels.</a:t>
            </a:r>
          </a:p>
          <a:p>
            <a:r>
              <a:rPr lang="en-US" dirty="0"/>
              <a:t>Includes wiring, switches, a mounting system, one or many solar inverters, a battery bank and battery charger</a:t>
            </a:r>
          </a:p>
        </p:txBody>
      </p:sp>
      <p:sp>
        <p:nvSpPr>
          <p:cNvPr id="7" name="Multiply 6"/>
          <p:cNvSpPr/>
          <p:nvPr/>
        </p:nvSpPr>
        <p:spPr>
          <a:xfrm>
            <a:off x="2018371" y="2386361"/>
            <a:ext cx="903249" cy="72482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999510" y="6028205"/>
            <a:ext cx="6721434" cy="215444"/>
          </a:xfrm>
          <a:prstGeom prst="rect">
            <a:avLst/>
          </a:prstGeom>
          <a:noFill/>
        </p:spPr>
        <p:txBody>
          <a:bodyPr wrap="square" rtlCol="0">
            <a:spAutoFit/>
          </a:bodyPr>
          <a:lstStyle/>
          <a:p>
            <a:r>
              <a:rPr lang="en-US" sz="800" dirty="0" smtClean="0"/>
              <a:t>U.S. Department of Energy [Public domain]. </a:t>
            </a:r>
            <a:r>
              <a:rPr lang="en-US" sz="800" dirty="0"/>
              <a:t>Retrieved from https://web.archive.org/web/20080504001534/http://www1.eere.energy.gov/solar/bos.html</a:t>
            </a:r>
            <a:endParaRPr lang="en-US" sz="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1206" y="1744540"/>
            <a:ext cx="3849090" cy="4283665"/>
          </a:xfrm>
          <a:prstGeom prst="rect">
            <a:avLst/>
          </a:prstGeom>
        </p:spPr>
      </p:pic>
    </p:spTree>
    <p:extLst>
      <p:ext uri="{BB962C8B-B14F-4D97-AF65-F5344CB8AC3E}">
        <p14:creationId xmlns:p14="http://schemas.microsoft.com/office/powerpoint/2010/main" val="106206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Grid Tied System vs Standalone</a:t>
            </a:r>
            <a:br>
              <a:rPr lang="en-US" dirty="0"/>
            </a:br>
            <a:r>
              <a:rPr lang="en-US" sz="2800" dirty="0"/>
              <a:t>Advantages vs. Disadvantages</a:t>
            </a:r>
            <a:endParaRPr lang="en-US" dirty="0"/>
          </a:p>
        </p:txBody>
      </p:sp>
      <p:graphicFrame>
        <p:nvGraphicFramePr>
          <p:cNvPr id="2" name="Content Placeholder 1">
            <a:extLst>
              <a:ext uri="{FF2B5EF4-FFF2-40B4-BE49-F238E27FC236}">
                <a16:creationId xmlns:a16="http://schemas.microsoft.com/office/drawing/2014/main" id="{BE43CC61-2C17-4247-AFA3-AEDA3DEC4BEE}"/>
              </a:ext>
            </a:extLst>
          </p:cNvPr>
          <p:cNvGraphicFramePr>
            <a:graphicFrameLocks noGrp="1"/>
          </p:cNvGraphicFramePr>
          <p:nvPr>
            <p:ph idx="1"/>
            <p:extLst>
              <p:ext uri="{D42A27DB-BD31-4B8C-83A1-F6EECF244321}">
                <p14:modId xmlns:p14="http://schemas.microsoft.com/office/powerpoint/2010/main" val="433190682"/>
              </p:ext>
            </p:extLst>
          </p:nvPr>
        </p:nvGraphicFramePr>
        <p:xfrm>
          <a:off x="4360069" y="140652"/>
          <a:ext cx="7510462" cy="6092505"/>
        </p:xfrm>
        <a:graphic>
          <a:graphicData uri="http://schemas.openxmlformats.org/drawingml/2006/table">
            <a:tbl>
              <a:tblPr firstRow="1" bandRow="1">
                <a:tableStyleId>{5C22544A-7EE6-4342-B048-85BDC9FD1C3A}</a:tableStyleId>
              </a:tblPr>
              <a:tblGrid>
                <a:gridCol w="3755231">
                  <a:extLst>
                    <a:ext uri="{9D8B030D-6E8A-4147-A177-3AD203B41FA5}">
                      <a16:colId xmlns:a16="http://schemas.microsoft.com/office/drawing/2014/main" val="2366638962"/>
                    </a:ext>
                  </a:extLst>
                </a:gridCol>
                <a:gridCol w="3755231">
                  <a:extLst>
                    <a:ext uri="{9D8B030D-6E8A-4147-A177-3AD203B41FA5}">
                      <a16:colId xmlns:a16="http://schemas.microsoft.com/office/drawing/2014/main" val="863212471"/>
                    </a:ext>
                  </a:extLst>
                </a:gridCol>
              </a:tblGrid>
              <a:tr h="676945">
                <a:tc>
                  <a:txBody>
                    <a:bodyPr/>
                    <a:lstStyle/>
                    <a:p>
                      <a:pPr algn="ctr"/>
                      <a:r>
                        <a:rPr lang="en-US" b="1" dirty="0"/>
                        <a:t>Grid Tied 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Standalone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2596886"/>
                  </a:ext>
                </a:extLst>
              </a:tr>
              <a:tr h="67694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Advantages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tc>
                <a:extLst>
                  <a:ext uri="{0D108BD9-81ED-4DB2-BD59-A6C34878D82A}">
                    <a16:rowId xmlns:a16="http://schemas.microsoft.com/office/drawing/2014/main" val="4022276525"/>
                  </a:ext>
                </a:extLst>
              </a:tr>
              <a:tr h="6769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Do not have to meet full loads needs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Electrical freedom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0134650"/>
                  </a:ext>
                </a:extLst>
              </a:tr>
              <a:tr h="6769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No batteries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Operates in power outage</a:t>
                      </a:r>
                    </a:p>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8663730"/>
                  </a:ext>
                </a:extLst>
              </a:tr>
              <a:tr h="67694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Disadvantages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tc>
                <a:extLst>
                  <a:ext uri="{0D108BD9-81ED-4DB2-BD59-A6C34878D82A}">
                    <a16:rowId xmlns:a16="http://schemas.microsoft.com/office/drawing/2014/main" val="3946209169"/>
                  </a:ext>
                </a:extLst>
              </a:tr>
              <a:tr h="6769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No power provided if grid goes down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Batteries are dangerous and require maintenance.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2237307"/>
                  </a:ext>
                </a:extLst>
              </a:tr>
              <a:tr h="6769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Interconnection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r>
                        <a:rPr lang="en-US" dirty="0"/>
                        <a:t>Must meet full loads needs. So, it’s difficult to size.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030568"/>
                  </a:ext>
                </a:extLst>
              </a:tr>
              <a:tr h="6769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Expensive for large loads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9671461"/>
                  </a:ext>
                </a:extLst>
              </a:tr>
              <a:tr h="6769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Low voltages require large wires.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258081"/>
                  </a:ext>
                </a:extLst>
              </a:tr>
            </a:tbl>
          </a:graphicData>
        </a:graphic>
      </p:graphicFrame>
    </p:spTree>
    <p:extLst>
      <p:ext uri="{BB962C8B-B14F-4D97-AF65-F5344CB8AC3E}">
        <p14:creationId xmlns:p14="http://schemas.microsoft.com/office/powerpoint/2010/main" val="2134590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Days of autonomy</a:t>
            </a:r>
          </a:p>
        </p:txBody>
      </p:sp>
      <p:sp>
        <p:nvSpPr>
          <p:cNvPr id="3" name="TextBox 2"/>
          <p:cNvSpPr txBox="1"/>
          <p:nvPr/>
        </p:nvSpPr>
        <p:spPr>
          <a:xfrm>
            <a:off x="4657303" y="5838203"/>
            <a:ext cx="7134894" cy="246221"/>
          </a:xfrm>
          <a:prstGeom prst="rect">
            <a:avLst/>
          </a:prstGeom>
          <a:noFill/>
        </p:spPr>
        <p:txBody>
          <a:bodyPr wrap="square" rtlCol="0">
            <a:spAutoFit/>
          </a:bodyPr>
          <a:lstStyle/>
          <a:p>
            <a:r>
              <a:rPr lang="en-US" sz="1000" dirty="0" smtClean="0"/>
              <a:t>Retrieved from https</a:t>
            </a:r>
            <a:r>
              <a:rPr lang="en-US" sz="1000" dirty="0"/>
              <a:t>://pxhere.com/en/photo/730708</a:t>
            </a:r>
            <a:endParaRPr lang="en-US" sz="1000" dirty="0"/>
          </a:p>
        </p:txBody>
      </p:sp>
      <p:sp>
        <p:nvSpPr>
          <p:cNvPr id="9" name="Content Placeholder 8"/>
          <p:cNvSpPr>
            <a:spLocks noGrp="1"/>
          </p:cNvSpPr>
          <p:nvPr>
            <p:ph idx="1"/>
          </p:nvPr>
        </p:nvSpPr>
        <p:spPr/>
        <p:txBody>
          <a:bodyPr/>
          <a:lstStyle/>
          <a:p>
            <a:r>
              <a:rPr lang="en-US" dirty="0" smtClean="0"/>
              <a:t>Days of autonomy is the number of consecutive days a battery bank can produce electricity without sun.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7303" y="1068779"/>
            <a:ext cx="7030193" cy="4686795"/>
          </a:xfrm>
          <a:prstGeom prst="rect">
            <a:avLst/>
          </a:prstGeom>
        </p:spPr>
      </p:pic>
    </p:spTree>
    <p:extLst>
      <p:ext uri="{BB962C8B-B14F-4D97-AF65-F5344CB8AC3E}">
        <p14:creationId xmlns:p14="http://schemas.microsoft.com/office/powerpoint/2010/main" val="3812536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Days of autonomy</a:t>
            </a:r>
          </a:p>
        </p:txBody>
      </p:sp>
      <p:sp>
        <p:nvSpPr>
          <p:cNvPr id="4" name="Content Placeholder 3"/>
          <p:cNvSpPr>
            <a:spLocks noGrp="1"/>
          </p:cNvSpPr>
          <p:nvPr>
            <p:ph sz="half" idx="4294967295"/>
          </p:nvPr>
        </p:nvSpPr>
        <p:spPr>
          <a:xfrm>
            <a:off x="4516174" y="3262521"/>
            <a:ext cx="7157524" cy="3766956"/>
          </a:xfrm>
        </p:spPr>
        <p:txBody>
          <a:bodyPr>
            <a:normAutofit/>
          </a:bodyPr>
          <a:lstStyle/>
          <a:p>
            <a:r>
              <a:rPr lang="en-US" sz="2400" b="1" dirty="0">
                <a:solidFill>
                  <a:schemeClr val="tx1"/>
                </a:solidFill>
              </a:rPr>
              <a:t>Unfortunately, the sun does not shine every single day.  </a:t>
            </a:r>
          </a:p>
          <a:p>
            <a:endParaRPr lang="en-US" sz="2400" b="1" dirty="0">
              <a:solidFill>
                <a:schemeClr val="tx1"/>
              </a:solidFill>
            </a:endParaRPr>
          </a:p>
          <a:p>
            <a:r>
              <a:rPr lang="en-US" sz="2400" b="1" dirty="0">
                <a:solidFill>
                  <a:schemeClr val="tx1"/>
                </a:solidFill>
              </a:rPr>
              <a:t>When there are several cloudy days in a row, it may be hard for the solar module to give the batteries a full charge. </a:t>
            </a:r>
          </a:p>
          <a:p>
            <a:endParaRPr lang="en-US" sz="2400" b="1" dirty="0">
              <a:solidFill>
                <a:schemeClr val="tx1"/>
              </a:solidFill>
            </a:endParaRPr>
          </a:p>
          <a:p>
            <a:r>
              <a:rPr lang="en-US" sz="2400" b="1" dirty="0">
                <a:solidFill>
                  <a:schemeClr val="tx1"/>
                </a:solidFill>
              </a:rPr>
              <a:t>Days of Autonomy is the number of consecutive days a battery bank can provide energy to a load without available solar to recharge the bank.</a:t>
            </a:r>
          </a:p>
        </p:txBody>
      </p:sp>
      <p:sp>
        <p:nvSpPr>
          <p:cNvPr id="3" name="TextBox 2"/>
          <p:cNvSpPr txBox="1"/>
          <p:nvPr/>
        </p:nvSpPr>
        <p:spPr>
          <a:xfrm>
            <a:off x="4136418" y="2677149"/>
            <a:ext cx="7750782" cy="215444"/>
          </a:xfrm>
          <a:prstGeom prst="rect">
            <a:avLst/>
          </a:prstGeom>
          <a:noFill/>
        </p:spPr>
        <p:txBody>
          <a:bodyPr wrap="square" rtlCol="0">
            <a:spAutoFit/>
          </a:bodyPr>
          <a:lstStyle/>
          <a:p>
            <a:r>
              <a:rPr lang="en-US" sz="800" dirty="0" err="1"/>
              <a:t>Tiia</a:t>
            </a:r>
            <a:r>
              <a:rPr lang="en-US" sz="800" dirty="0"/>
              <a:t> Monto [CC BY-SA </a:t>
            </a:r>
            <a:r>
              <a:rPr lang="en-US" sz="800" dirty="0" smtClean="0"/>
              <a:t>3.0]. </a:t>
            </a:r>
            <a:r>
              <a:rPr lang="en-US" sz="800" dirty="0"/>
              <a:t>Retrieved from https://commons.wikimedia.org/wiki/File:Solar_panels_in_%C4%8Ce%C5%A1njevek.jpg</a:t>
            </a:r>
            <a:endParaRPr lang="en-US" sz="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6418" y="106879"/>
            <a:ext cx="7917036" cy="2523153"/>
          </a:xfrm>
          <a:prstGeom prst="rect">
            <a:avLst/>
          </a:prstGeom>
        </p:spPr>
      </p:pic>
    </p:spTree>
    <p:extLst>
      <p:ext uri="{BB962C8B-B14F-4D97-AF65-F5344CB8AC3E}">
        <p14:creationId xmlns:p14="http://schemas.microsoft.com/office/powerpoint/2010/main" val="3032145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96781-5A0A-4E43-826E-EAA36D52759E}"/>
              </a:ext>
            </a:extLst>
          </p:cNvPr>
          <p:cNvSpPr>
            <a:spLocks noGrp="1"/>
          </p:cNvSpPr>
          <p:nvPr>
            <p:ph type="title"/>
          </p:nvPr>
        </p:nvSpPr>
        <p:spPr/>
        <p:txBody>
          <a:bodyPr/>
          <a:lstStyle/>
          <a:p>
            <a:r>
              <a:rPr lang="en-US" dirty="0"/>
              <a:t>Conclusion</a:t>
            </a:r>
            <a:br>
              <a:rPr lang="en-US" dirty="0"/>
            </a:br>
            <a:endParaRPr lang="en-US" dirty="0"/>
          </a:p>
        </p:txBody>
      </p:sp>
      <p:sp>
        <p:nvSpPr>
          <p:cNvPr id="3" name="Content Placeholder 2">
            <a:extLst>
              <a:ext uri="{FF2B5EF4-FFF2-40B4-BE49-F238E27FC236}">
                <a16:creationId xmlns:a16="http://schemas.microsoft.com/office/drawing/2014/main" id="{9FB8276B-991F-4D0A-A5AE-C78D6A787CCE}"/>
              </a:ext>
            </a:extLst>
          </p:cNvPr>
          <p:cNvSpPr>
            <a:spLocks noGrp="1"/>
          </p:cNvSpPr>
          <p:nvPr>
            <p:ph idx="1"/>
          </p:nvPr>
        </p:nvSpPr>
        <p:spPr/>
        <p:txBody>
          <a:bodyPr/>
          <a:lstStyle/>
          <a:p>
            <a:pPr marL="0" indent="0">
              <a:buNone/>
            </a:pPr>
            <a:r>
              <a:rPr lang="en-US" dirty="0"/>
              <a:t>Upon completion of this unit, students should be able to</a:t>
            </a:r>
          </a:p>
          <a:p>
            <a:r>
              <a:rPr lang="en-US" dirty="0"/>
              <a:t>Define stand-alone systems</a:t>
            </a:r>
          </a:p>
          <a:p>
            <a:r>
              <a:rPr lang="en-US" dirty="0"/>
              <a:t>Define grid tied systems</a:t>
            </a:r>
          </a:p>
          <a:p>
            <a:r>
              <a:rPr lang="en-US" dirty="0"/>
              <a:t>Explain an electrical load</a:t>
            </a:r>
          </a:p>
          <a:p>
            <a:r>
              <a:rPr lang="en-US" dirty="0"/>
              <a:t>Explain autonomy</a:t>
            </a:r>
          </a:p>
          <a:p>
            <a:r>
              <a:rPr lang="en-US" dirty="0"/>
              <a:t>Explain an interconnection agreement</a:t>
            </a:r>
          </a:p>
          <a:p>
            <a:r>
              <a:rPr lang="en-US" dirty="0"/>
              <a:t>Discuss different components used</a:t>
            </a:r>
          </a:p>
          <a:p>
            <a:endParaRPr lang="en-US" dirty="0"/>
          </a:p>
        </p:txBody>
      </p:sp>
      <p:sp>
        <p:nvSpPr>
          <p:cNvPr id="4" name="TextBox 3"/>
          <p:cNvSpPr txBox="1"/>
          <p:nvPr/>
        </p:nvSpPr>
        <p:spPr>
          <a:xfrm>
            <a:off x="127320" y="5984438"/>
            <a:ext cx="3796496" cy="861774"/>
          </a:xfrm>
          <a:prstGeom prst="rect">
            <a:avLst/>
          </a:prstGeom>
          <a:noFill/>
        </p:spPr>
        <p:txBody>
          <a:bodyPr wrap="square" rtlCol="0">
            <a:spAutoFit/>
          </a:bodyPr>
          <a:lstStyle/>
          <a:p>
            <a:r>
              <a:rPr lang="en-US" sz="1000" dirty="0"/>
              <a:t>“This presentation was prepared by Northeast Iowa Community College under award EG-17-004 from the Iowa Energy Center. Any opinions, findings, and conclusions or recommendations expressed in this material are those of the author(s) and do not necessarily reflect the views of the Iowa Energy Center.”</a:t>
            </a:r>
          </a:p>
        </p:txBody>
      </p:sp>
    </p:spTree>
    <p:extLst>
      <p:ext uri="{BB962C8B-B14F-4D97-AF65-F5344CB8AC3E}">
        <p14:creationId xmlns:p14="http://schemas.microsoft.com/office/powerpoint/2010/main" val="2962476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7C6F-A9F3-45B6-A01E-780A48B73EE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DEA1BA47-1B73-4CBF-936B-C8F785BB1C6F}"/>
              </a:ext>
            </a:extLst>
          </p:cNvPr>
          <p:cNvSpPr>
            <a:spLocks noGrp="1"/>
          </p:cNvSpPr>
          <p:nvPr>
            <p:ph idx="1"/>
          </p:nvPr>
        </p:nvSpPr>
        <p:spPr/>
        <p:txBody>
          <a:bodyPr/>
          <a:lstStyle/>
          <a:p>
            <a:pPr marL="0" indent="0">
              <a:buNone/>
            </a:pPr>
            <a:r>
              <a:rPr lang="en-US" dirty="0"/>
              <a:t>The objective of this unit is to present the student with some basic terms relating to solar PV and applications. Upon completion, the student will have an understanding of the following: </a:t>
            </a:r>
          </a:p>
          <a:p>
            <a:r>
              <a:rPr lang="en-US" dirty="0"/>
              <a:t>Grid-tied vs off-grid</a:t>
            </a:r>
          </a:p>
          <a:p>
            <a:r>
              <a:rPr lang="en-US" dirty="0"/>
              <a:t>Electrical grid</a:t>
            </a:r>
          </a:p>
          <a:p>
            <a:r>
              <a:rPr lang="en-US" dirty="0"/>
              <a:t>Basic components</a:t>
            </a:r>
          </a:p>
          <a:p>
            <a:r>
              <a:rPr lang="en-US" dirty="0"/>
              <a:t>The balance of system components</a:t>
            </a:r>
          </a:p>
          <a:p>
            <a:endParaRPr lang="en-US" dirty="0"/>
          </a:p>
          <a:p>
            <a:endParaRPr lang="en-US" dirty="0"/>
          </a:p>
        </p:txBody>
      </p:sp>
    </p:spTree>
    <p:extLst>
      <p:ext uri="{BB962C8B-B14F-4D97-AF65-F5344CB8AC3E}">
        <p14:creationId xmlns:p14="http://schemas.microsoft.com/office/powerpoint/2010/main" val="268620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Stand alone  vs.  interconnected</a:t>
            </a:r>
            <a:endParaRPr lang="en-US" dirty="0"/>
          </a:p>
        </p:txBody>
      </p:sp>
      <p:sp>
        <p:nvSpPr>
          <p:cNvPr id="5" name="Content Placeholder 4"/>
          <p:cNvSpPr>
            <a:spLocks noGrp="1"/>
          </p:cNvSpPr>
          <p:nvPr>
            <p:ph idx="1"/>
          </p:nvPr>
        </p:nvSpPr>
        <p:spPr/>
        <p:txBody>
          <a:bodyPr/>
          <a:lstStyle/>
          <a:p>
            <a:r>
              <a:rPr lang="en-US" dirty="0"/>
              <a:t>Stand-alone system</a:t>
            </a:r>
          </a:p>
          <a:p>
            <a:pPr lvl="1"/>
            <a:r>
              <a:rPr lang="en-US" dirty="0"/>
              <a:t>Not connected to any other systems</a:t>
            </a:r>
          </a:p>
          <a:p>
            <a:pPr lvl="1"/>
            <a:r>
              <a:rPr lang="en-US" dirty="0"/>
              <a:t>Can use a variety of energy types including solar or propane</a:t>
            </a:r>
          </a:p>
          <a:p>
            <a:pPr lvl="1"/>
            <a:r>
              <a:rPr lang="en-US" dirty="0"/>
              <a:t>Also called an Off-Grid System, Battery Base System or a Remote Area Power Supply</a:t>
            </a:r>
          </a:p>
          <a:p>
            <a:r>
              <a:rPr lang="en-US" dirty="0"/>
              <a:t>Interconnected System</a:t>
            </a:r>
          </a:p>
          <a:p>
            <a:pPr lvl="1"/>
            <a:r>
              <a:rPr lang="en-US" dirty="0"/>
              <a:t>Attached to other systems</a:t>
            </a:r>
          </a:p>
          <a:p>
            <a:pPr lvl="1"/>
            <a:r>
              <a:rPr lang="en-US" dirty="0"/>
              <a:t>Supplies power to more than one structure</a:t>
            </a:r>
          </a:p>
          <a:p>
            <a:pPr lvl="1"/>
            <a:r>
              <a:rPr lang="en-US" dirty="0"/>
              <a:t>Can utilize a variety of energy types, including hydro electrical, nuclear or solar</a:t>
            </a:r>
          </a:p>
          <a:p>
            <a:pPr lvl="1"/>
            <a:r>
              <a:rPr lang="en-US" dirty="0"/>
              <a:t>Also called Grid Tied, Grid Connected, Utility Interactive Systems, Line Commutated or Grid Direct System</a:t>
            </a:r>
          </a:p>
        </p:txBody>
      </p:sp>
      <p:sp>
        <p:nvSpPr>
          <p:cNvPr id="6" name="Content Placeholder 5"/>
          <p:cNvSpPr>
            <a:spLocks noGrp="1"/>
          </p:cNvSpPr>
          <p:nvPr>
            <p:ph sz="half" idx="4294967295"/>
          </p:nvPr>
        </p:nvSpPr>
        <p:spPr>
          <a:xfrm>
            <a:off x="6307283" y="4165600"/>
            <a:ext cx="1502096" cy="1992312"/>
          </a:xfrm>
        </p:spPr>
        <p:txBody>
          <a:bodyPr>
            <a:normAutofit fontScale="55000" lnSpcReduction="20000"/>
          </a:bodyPr>
          <a:lstStyle/>
          <a:p>
            <a:pPr marL="0" indent="0">
              <a:buNone/>
            </a:pPr>
            <a:r>
              <a:rPr lang="en-US" sz="2600" b="1" dirty="0"/>
              <a:t>Other names for Interconnected solar system</a:t>
            </a:r>
          </a:p>
          <a:p>
            <a:r>
              <a:rPr lang="en-US" sz="2600" b="1" dirty="0"/>
              <a:t>Grid Tied</a:t>
            </a:r>
          </a:p>
          <a:p>
            <a:r>
              <a:rPr lang="en-US" sz="2600" b="1" dirty="0"/>
              <a:t>Grid connected</a:t>
            </a:r>
          </a:p>
          <a:p>
            <a:r>
              <a:rPr lang="en-US" sz="2600" b="1" dirty="0"/>
              <a:t>Utility Interactive Systems</a:t>
            </a:r>
          </a:p>
          <a:p>
            <a:r>
              <a:rPr lang="en-US" sz="2600" b="1" dirty="0"/>
              <a:t>Line commutated</a:t>
            </a:r>
          </a:p>
          <a:p>
            <a:r>
              <a:rPr lang="en-US" sz="2600" b="1" dirty="0"/>
              <a:t>Grid direct system</a:t>
            </a:r>
          </a:p>
          <a:p>
            <a:pPr marL="0" indent="0">
              <a:buNone/>
            </a:pPr>
            <a:endParaRPr lang="en-US" b="1" dirty="0"/>
          </a:p>
          <a:p>
            <a:pPr marL="0" indent="0">
              <a:buNone/>
            </a:pPr>
            <a:endParaRPr lang="en-US" b="1" dirty="0"/>
          </a:p>
          <a:p>
            <a:endParaRPr lang="en-US" dirty="0"/>
          </a:p>
        </p:txBody>
      </p:sp>
    </p:spTree>
    <p:extLst>
      <p:ext uri="{BB962C8B-B14F-4D97-AF65-F5344CB8AC3E}">
        <p14:creationId xmlns:p14="http://schemas.microsoft.com/office/powerpoint/2010/main" val="4088383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grid </a:t>
            </a:r>
          </a:p>
        </p:txBody>
      </p:sp>
      <p:sp>
        <p:nvSpPr>
          <p:cNvPr id="3" name="Content Placeholder 2"/>
          <p:cNvSpPr>
            <a:spLocks noGrp="1"/>
          </p:cNvSpPr>
          <p:nvPr>
            <p:ph idx="1"/>
          </p:nvPr>
        </p:nvSpPr>
        <p:spPr>
          <a:xfrm>
            <a:off x="4176146" y="277586"/>
            <a:ext cx="7511350" cy="5673048"/>
          </a:xfrm>
        </p:spPr>
        <p:txBody>
          <a:bodyPr/>
          <a:lstStyle/>
          <a:p>
            <a:r>
              <a:rPr lang="en-US" dirty="0"/>
              <a:t>An electrical grid is an interconnected network for delivering AC electricity from producers to consumers. </a:t>
            </a:r>
          </a:p>
          <a:p>
            <a:r>
              <a:rPr lang="en-US" dirty="0"/>
              <a:t>It consists of generating stations that produce electrical power and high-voltage transmission lines carrying power from distant sources to demand centers, and distribution lines connecting individual customers.</a:t>
            </a:r>
          </a:p>
        </p:txBody>
      </p:sp>
      <p:sp>
        <p:nvSpPr>
          <p:cNvPr id="5" name="TextBox 4">
            <a:extLst>
              <a:ext uri="{FF2B5EF4-FFF2-40B4-BE49-F238E27FC236}">
                <a16:creationId xmlns:a16="http://schemas.microsoft.com/office/drawing/2014/main" id="{492C4C9A-64EE-4E4A-A5CE-E5D98E543E8B}"/>
              </a:ext>
            </a:extLst>
          </p:cNvPr>
          <p:cNvSpPr txBox="1"/>
          <p:nvPr/>
        </p:nvSpPr>
        <p:spPr>
          <a:xfrm>
            <a:off x="4809507" y="6119448"/>
            <a:ext cx="6567054" cy="246221"/>
          </a:xfrm>
          <a:prstGeom prst="rect">
            <a:avLst/>
          </a:prstGeom>
          <a:noFill/>
        </p:spPr>
        <p:txBody>
          <a:bodyPr wrap="square" rtlCol="0">
            <a:spAutoFit/>
          </a:bodyPr>
          <a:lstStyle/>
          <a:p>
            <a:r>
              <a:rPr lang="en-US" sz="1000" dirty="0" smtClean="0"/>
              <a:t>J </a:t>
            </a:r>
            <a:r>
              <a:rPr lang="en-US" sz="1000" dirty="0" err="1" smtClean="0"/>
              <a:t>Jmesserly</a:t>
            </a:r>
            <a:r>
              <a:rPr lang="en-US" sz="1000" dirty="0" smtClean="0"/>
              <a:t>. 2008. [Public Domain]. </a:t>
            </a:r>
            <a:r>
              <a:rPr lang="en-US" sz="1000" dirty="0"/>
              <a:t>Retrieved from https://commons.wikimedia.org/wiki/File:UnitedStatesPowerGrid.jpg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619" y="2241684"/>
            <a:ext cx="5917430" cy="3877764"/>
          </a:xfrm>
          <a:prstGeom prst="rect">
            <a:avLst/>
          </a:prstGeom>
        </p:spPr>
      </p:pic>
    </p:spTree>
    <p:extLst>
      <p:ext uri="{BB962C8B-B14F-4D97-AF65-F5344CB8AC3E}">
        <p14:creationId xmlns:p14="http://schemas.microsoft.com/office/powerpoint/2010/main" val="3370564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Inverter</a:t>
            </a:r>
          </a:p>
        </p:txBody>
      </p:sp>
      <p:sp>
        <p:nvSpPr>
          <p:cNvPr id="3" name="Content Placeholder 2"/>
          <p:cNvSpPr>
            <a:spLocks noGrp="1"/>
          </p:cNvSpPr>
          <p:nvPr>
            <p:ph idx="1"/>
          </p:nvPr>
        </p:nvSpPr>
        <p:spPr/>
        <p:txBody>
          <a:bodyPr/>
          <a:lstStyle/>
          <a:p>
            <a:r>
              <a:rPr lang="en-US" dirty="0"/>
              <a:t>An inverter changes DC (direct current) from a Solar array and/or batteries into AC (Alternating current) that can be used convectional AC loads. </a:t>
            </a:r>
          </a:p>
          <a:p>
            <a:r>
              <a:rPr lang="en-US" dirty="0"/>
              <a:t>Interactive and stand-alone inverters are NOT interchangeable and should never be used on the opposite system.</a:t>
            </a:r>
          </a:p>
        </p:txBody>
      </p:sp>
      <p:sp>
        <p:nvSpPr>
          <p:cNvPr id="4" name="TextBox 3"/>
          <p:cNvSpPr txBox="1"/>
          <p:nvPr/>
        </p:nvSpPr>
        <p:spPr>
          <a:xfrm>
            <a:off x="8680862" y="4963890"/>
            <a:ext cx="3265715" cy="338554"/>
          </a:xfrm>
          <a:prstGeom prst="rect">
            <a:avLst/>
          </a:prstGeom>
          <a:noFill/>
        </p:spPr>
        <p:txBody>
          <a:bodyPr wrap="square" rtlCol="0">
            <a:spAutoFit/>
          </a:bodyPr>
          <a:lstStyle/>
          <a:p>
            <a:r>
              <a:rPr lang="en-US" sz="800" dirty="0" err="1"/>
              <a:t>steven</a:t>
            </a:r>
            <a:r>
              <a:rPr lang="en-US" sz="800" dirty="0"/>
              <a:t> </a:t>
            </a:r>
            <a:r>
              <a:rPr lang="en-US" sz="800" dirty="0" err="1"/>
              <a:t>huang</a:t>
            </a:r>
            <a:r>
              <a:rPr lang="en-US" sz="800" dirty="0"/>
              <a:t> [Public domain</a:t>
            </a:r>
            <a:r>
              <a:rPr lang="en-US" sz="800" dirty="0" smtClean="0"/>
              <a:t>]. </a:t>
            </a:r>
            <a:r>
              <a:rPr lang="en-US" sz="800" dirty="0"/>
              <a:t>Retrieved from https://commons.wikimedia.org/wiki/File:Microinverter.jpg</a:t>
            </a:r>
            <a:endParaRPr lang="en-US" sz="800" dirty="0"/>
          </a:p>
        </p:txBody>
      </p:sp>
      <p:sp>
        <p:nvSpPr>
          <p:cNvPr id="5" name="TextBox 4"/>
          <p:cNvSpPr txBox="1"/>
          <p:nvPr/>
        </p:nvSpPr>
        <p:spPr>
          <a:xfrm>
            <a:off x="4168235" y="5949537"/>
            <a:ext cx="4358248" cy="338554"/>
          </a:xfrm>
          <a:prstGeom prst="rect">
            <a:avLst/>
          </a:prstGeom>
          <a:noFill/>
        </p:spPr>
        <p:txBody>
          <a:bodyPr wrap="square" rtlCol="0">
            <a:spAutoFit/>
          </a:bodyPr>
          <a:lstStyle/>
          <a:p>
            <a:r>
              <a:rPr lang="en-US" sz="800" dirty="0" err="1"/>
              <a:t>Senlin</a:t>
            </a:r>
            <a:r>
              <a:rPr lang="en-US" sz="800" dirty="0"/>
              <a:t> Yang [CC BY-SA </a:t>
            </a:r>
            <a:r>
              <a:rPr lang="en-US" sz="800" dirty="0" smtClean="0"/>
              <a:t>3.0]. </a:t>
            </a:r>
            <a:r>
              <a:rPr lang="en-US" sz="800" dirty="0"/>
              <a:t>Retrieved from https://commons.wikimedia.org/wiki/File:2KW_wind%26solar_hybrid_controller_with_inverter.jpg</a:t>
            </a:r>
            <a:endParaRPr lang="en-US" sz="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9084" y="2018804"/>
            <a:ext cx="4179610" cy="2867891"/>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7447" t="9594" r="8231" b="21080"/>
          <a:stretch/>
        </p:blipFill>
        <p:spPr>
          <a:xfrm>
            <a:off x="4168235" y="3716975"/>
            <a:ext cx="4073237" cy="2232561"/>
          </a:xfrm>
          <a:prstGeom prst="rect">
            <a:avLst/>
          </a:prstGeom>
        </p:spPr>
      </p:pic>
    </p:spTree>
    <p:extLst>
      <p:ext uri="{BB962C8B-B14F-4D97-AF65-F5344CB8AC3E}">
        <p14:creationId xmlns:p14="http://schemas.microsoft.com/office/powerpoint/2010/main" val="155332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Interconnected </a:t>
            </a:r>
          </a:p>
        </p:txBody>
      </p:sp>
      <p:sp>
        <p:nvSpPr>
          <p:cNvPr id="4" name="Content Placeholder 3"/>
          <p:cNvSpPr>
            <a:spLocks noGrp="1"/>
          </p:cNvSpPr>
          <p:nvPr>
            <p:ph sz="half" idx="4294967295"/>
          </p:nvPr>
        </p:nvSpPr>
        <p:spPr>
          <a:xfrm>
            <a:off x="7546975" y="2017713"/>
            <a:ext cx="4645025" cy="3441700"/>
          </a:xfrm>
        </p:spPr>
        <p:txBody>
          <a:bodyPr>
            <a:normAutofit/>
          </a:bodyPr>
          <a:lstStyle/>
          <a:p>
            <a:pPr marL="749300" lvl="1" indent="-349250"/>
            <a:endParaRPr lang="en-US" dirty="0"/>
          </a:p>
          <a:p>
            <a:pPr marL="749300" lvl="1" indent="-349250"/>
            <a:endParaRPr lang="en-US" dirty="0"/>
          </a:p>
          <a:p>
            <a:endParaRPr lang="en-US" dirty="0"/>
          </a:p>
        </p:txBody>
      </p:sp>
      <p:sp>
        <p:nvSpPr>
          <p:cNvPr id="6" name="Content Placeholder 5">
            <a:extLst>
              <a:ext uri="{FF2B5EF4-FFF2-40B4-BE49-F238E27FC236}">
                <a16:creationId xmlns:a16="http://schemas.microsoft.com/office/drawing/2014/main" id="{679AF1D1-BE9D-4827-A6AB-EACFFC35A149}"/>
              </a:ext>
            </a:extLst>
          </p:cNvPr>
          <p:cNvSpPr>
            <a:spLocks noGrp="1"/>
          </p:cNvSpPr>
          <p:nvPr>
            <p:ph idx="1"/>
          </p:nvPr>
        </p:nvSpPr>
        <p:spPr/>
        <p:txBody>
          <a:bodyPr/>
          <a:lstStyle/>
          <a:p>
            <a:pPr marL="350837" indent="-349250"/>
            <a:r>
              <a:rPr lang="en-US" dirty="0"/>
              <a:t>An interconnected PV system  is connected directly to the utility grid and uses it as an energy storage bank.</a:t>
            </a:r>
          </a:p>
          <a:p>
            <a:pPr marL="350837" indent="-349250"/>
            <a:r>
              <a:rPr lang="en-US" dirty="0"/>
              <a:t>When more electricity is made than the house uses, a special meter (net meter) will turn backwards and use the grid like a battery. </a:t>
            </a:r>
          </a:p>
          <a:p>
            <a:pPr marL="350837" indent="-349250"/>
            <a:r>
              <a:rPr lang="en-US" dirty="0"/>
              <a:t>This is the most common system installed.</a:t>
            </a:r>
          </a:p>
          <a:p>
            <a:pPr marL="350837" indent="-349250"/>
            <a:r>
              <a:rPr lang="en-US" dirty="0"/>
              <a:t>The interconnected inverter will shut down if the utility is down and will not produce electricity. It’s the law. This prevents workers from getting shocked. </a:t>
            </a:r>
          </a:p>
        </p:txBody>
      </p:sp>
      <p:sp>
        <p:nvSpPr>
          <p:cNvPr id="8" name="TextBox 7"/>
          <p:cNvSpPr txBox="1"/>
          <p:nvPr/>
        </p:nvSpPr>
        <p:spPr>
          <a:xfrm>
            <a:off x="4726378" y="6283042"/>
            <a:ext cx="6460177" cy="215444"/>
          </a:xfrm>
          <a:prstGeom prst="rect">
            <a:avLst/>
          </a:prstGeom>
          <a:noFill/>
        </p:spPr>
        <p:txBody>
          <a:bodyPr wrap="square" rtlCol="0">
            <a:spAutoFit/>
          </a:bodyPr>
          <a:lstStyle/>
          <a:p>
            <a:r>
              <a:rPr lang="en-US" sz="800" dirty="0"/>
              <a:t>AGL Solar Energy [CC BY </a:t>
            </a:r>
            <a:r>
              <a:rPr lang="en-US" sz="800" dirty="0" smtClean="0"/>
              <a:t>3.0]. </a:t>
            </a:r>
            <a:r>
              <a:rPr lang="en-US" sz="800" dirty="0"/>
              <a:t>Retrieved from https://commons.wikimedia.org/wiki/File:How_Solar_Power_Works.png</a:t>
            </a:r>
            <a:endParaRPr lang="en-US" sz="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283" y="3260820"/>
            <a:ext cx="6882539" cy="3022222"/>
          </a:xfrm>
          <a:prstGeom prst="rect">
            <a:avLst/>
          </a:prstGeom>
        </p:spPr>
      </p:pic>
    </p:spTree>
    <p:extLst>
      <p:ext uri="{BB962C8B-B14F-4D97-AF65-F5344CB8AC3E}">
        <p14:creationId xmlns:p14="http://schemas.microsoft.com/office/powerpoint/2010/main" val="3398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Interconnected Sizing </a:t>
            </a:r>
          </a:p>
        </p:txBody>
      </p:sp>
      <p:sp>
        <p:nvSpPr>
          <p:cNvPr id="3" name="Content Placeholder 2"/>
          <p:cNvSpPr>
            <a:spLocks noGrp="1"/>
          </p:cNvSpPr>
          <p:nvPr>
            <p:ph idx="1"/>
          </p:nvPr>
        </p:nvSpPr>
        <p:spPr/>
        <p:txBody>
          <a:bodyPr>
            <a:normAutofit/>
          </a:bodyPr>
          <a:lstStyle/>
          <a:p>
            <a:r>
              <a:rPr lang="en-US" dirty="0"/>
              <a:t>Generally dependent on the monthly or yearly electrical bill of the household or business</a:t>
            </a:r>
          </a:p>
          <a:p>
            <a:r>
              <a:rPr lang="en-US" dirty="0"/>
              <a:t>Grid tied system</a:t>
            </a:r>
          </a:p>
          <a:p>
            <a:r>
              <a:rPr lang="en-US" dirty="0"/>
              <a:t>Size depends on the available unshaded space to put the system and/or the amount of money available for the system purchase.</a:t>
            </a:r>
          </a:p>
        </p:txBody>
      </p:sp>
      <p:sp>
        <p:nvSpPr>
          <p:cNvPr id="4" name="TextBox 3"/>
          <p:cNvSpPr txBox="1"/>
          <p:nvPr/>
        </p:nvSpPr>
        <p:spPr>
          <a:xfrm>
            <a:off x="4610961" y="5961413"/>
            <a:ext cx="7017160" cy="215444"/>
          </a:xfrm>
          <a:prstGeom prst="rect">
            <a:avLst/>
          </a:prstGeom>
          <a:noFill/>
        </p:spPr>
        <p:txBody>
          <a:bodyPr wrap="square" rtlCol="0">
            <a:spAutoFit/>
          </a:bodyPr>
          <a:lstStyle/>
          <a:p>
            <a:r>
              <a:rPr lang="en-US" sz="800" dirty="0" smtClean="0"/>
              <a:t>U.S Securities and Exchange Commission [Public Domain]. Retrieved </a:t>
            </a:r>
            <a:r>
              <a:rPr lang="en-US" sz="800" dirty="0"/>
              <a:t>from https://www.sec.gov/Archives/edgar/data/1347452/000095013606006805/file1.htm</a:t>
            </a:r>
            <a:endParaRPr lang="en-US" sz="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336" y="2253940"/>
            <a:ext cx="6480593" cy="3602004"/>
          </a:xfrm>
          <a:prstGeom prst="rect">
            <a:avLst/>
          </a:prstGeom>
        </p:spPr>
      </p:pic>
    </p:spTree>
    <p:extLst>
      <p:ext uri="{BB962C8B-B14F-4D97-AF65-F5344CB8AC3E}">
        <p14:creationId xmlns:p14="http://schemas.microsoft.com/office/powerpoint/2010/main" val="221972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Interconnection agreement </a:t>
            </a:r>
          </a:p>
        </p:txBody>
      </p:sp>
      <p:sp>
        <p:nvSpPr>
          <p:cNvPr id="3" name="Content Placeholder 2"/>
          <p:cNvSpPr>
            <a:spLocks noGrp="1"/>
          </p:cNvSpPr>
          <p:nvPr>
            <p:ph idx="1"/>
          </p:nvPr>
        </p:nvSpPr>
        <p:spPr/>
        <p:txBody>
          <a:bodyPr/>
          <a:lstStyle/>
          <a:p>
            <a:r>
              <a:rPr lang="en-US" dirty="0"/>
              <a:t>An interconnection agreement is the policy and electrical standards for connecting a PV system to the grid.</a:t>
            </a:r>
          </a:p>
          <a:p>
            <a:r>
              <a:rPr lang="en-US" dirty="0"/>
              <a:t>Utility agreements vary greatly from utility to utility and from state to state.</a:t>
            </a:r>
          </a:p>
        </p:txBody>
      </p:sp>
      <p:sp>
        <p:nvSpPr>
          <p:cNvPr id="4" name="TextBox 3"/>
          <p:cNvSpPr txBox="1"/>
          <p:nvPr/>
        </p:nvSpPr>
        <p:spPr>
          <a:xfrm rot="10800000" flipV="1">
            <a:off x="4227616" y="6311041"/>
            <a:ext cx="7588332" cy="338554"/>
          </a:xfrm>
          <a:prstGeom prst="rect">
            <a:avLst/>
          </a:prstGeom>
          <a:noFill/>
        </p:spPr>
        <p:txBody>
          <a:bodyPr wrap="square" rtlCol="0">
            <a:spAutoFit/>
          </a:bodyPr>
          <a:lstStyle/>
          <a:p>
            <a:r>
              <a:rPr lang="en-US" sz="800" dirty="0" smtClean="0"/>
              <a:t>National Renewable Energy Laboratory [Public domain]. </a:t>
            </a:r>
            <a:r>
              <a:rPr lang="en-US" sz="800" dirty="0"/>
              <a:t>Retrieved from https://www.nrel.gov/state-local-tribal/blog/posts/back-to-basics-unraveling-how-distributed-generation-is-compensated-and-why-its-important.html</a:t>
            </a:r>
            <a:endParaRPr lang="en-US" sz="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5699" y="1793173"/>
            <a:ext cx="7850619" cy="4481395"/>
          </a:xfrm>
          <a:prstGeom prst="rect">
            <a:avLst/>
          </a:prstGeom>
        </p:spPr>
      </p:pic>
    </p:spTree>
    <p:extLst>
      <p:ext uri="{BB962C8B-B14F-4D97-AF65-F5344CB8AC3E}">
        <p14:creationId xmlns:p14="http://schemas.microsoft.com/office/powerpoint/2010/main" val="4043822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029" t="31685"/>
          <a:stretch/>
        </p:blipFill>
        <p:spPr>
          <a:xfrm>
            <a:off x="5189517" y="2219725"/>
            <a:ext cx="6302332" cy="3889208"/>
          </a:xfrm>
          <a:prstGeom prst="rect">
            <a:avLst/>
          </a:prstGeom>
        </p:spPr>
      </p:pic>
      <p:sp>
        <p:nvSpPr>
          <p:cNvPr id="2" name="Title 1"/>
          <p:cNvSpPr>
            <a:spLocks noGrp="1"/>
          </p:cNvSpPr>
          <p:nvPr>
            <p:ph type="title"/>
          </p:nvPr>
        </p:nvSpPr>
        <p:spPr/>
        <p:txBody>
          <a:bodyPr/>
          <a:lstStyle/>
          <a:p>
            <a:r>
              <a:rPr lang="en-US" dirty="0"/>
              <a:t>Stand alone</a:t>
            </a:r>
          </a:p>
        </p:txBody>
      </p:sp>
      <p:sp>
        <p:nvSpPr>
          <p:cNvPr id="3" name="Content Placeholder 2"/>
          <p:cNvSpPr>
            <a:spLocks noGrp="1"/>
          </p:cNvSpPr>
          <p:nvPr>
            <p:ph idx="1"/>
          </p:nvPr>
        </p:nvSpPr>
        <p:spPr/>
        <p:txBody>
          <a:bodyPr/>
          <a:lstStyle/>
          <a:p>
            <a:pPr marL="344487"/>
            <a:r>
              <a:rPr lang="en-US" dirty="0"/>
              <a:t> They operate off-grid that are not connected to utility grid in any way.</a:t>
            </a:r>
          </a:p>
          <a:p>
            <a:pPr marL="350837" indent="-349250"/>
            <a:r>
              <a:rPr lang="en-US" dirty="0"/>
              <a:t>These systems can be stationary or mobile.</a:t>
            </a:r>
          </a:p>
          <a:p>
            <a:pPr marL="350837" indent="-349250"/>
            <a:r>
              <a:rPr lang="en-US" dirty="0"/>
              <a:t>The stand-alone needs batteries or energy storage to continue to run a load at night or on cloudy days.</a:t>
            </a:r>
          </a:p>
          <a:p>
            <a:endParaRPr lang="en-US" dirty="0"/>
          </a:p>
        </p:txBody>
      </p:sp>
      <p:sp>
        <p:nvSpPr>
          <p:cNvPr id="4" name="TextBox 3"/>
          <p:cNvSpPr txBox="1"/>
          <p:nvPr/>
        </p:nvSpPr>
        <p:spPr>
          <a:xfrm rot="10800000" flipV="1">
            <a:off x="4904510" y="6135900"/>
            <a:ext cx="7026727" cy="215444"/>
          </a:xfrm>
          <a:prstGeom prst="rect">
            <a:avLst/>
          </a:prstGeom>
          <a:noFill/>
        </p:spPr>
        <p:txBody>
          <a:bodyPr wrap="square" rtlCol="0">
            <a:spAutoFit/>
          </a:bodyPr>
          <a:lstStyle/>
          <a:p>
            <a:r>
              <a:rPr lang="en-US" sz="800" dirty="0" smtClean="0"/>
              <a:t>U.S. Department of Energy [Public domain]. Retrieved </a:t>
            </a:r>
            <a:r>
              <a:rPr lang="en-US" sz="800" dirty="0"/>
              <a:t>from https://www.energy.gov/energysaver/balance-system-equipment-required-renewable-energy-systems</a:t>
            </a:r>
            <a:endParaRPr lang="en-US" sz="800" dirty="0"/>
          </a:p>
        </p:txBody>
      </p:sp>
    </p:spTree>
    <p:extLst>
      <p:ext uri="{BB962C8B-B14F-4D97-AF65-F5344CB8AC3E}">
        <p14:creationId xmlns:p14="http://schemas.microsoft.com/office/powerpoint/2010/main" val="151936077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2576</TotalTime>
  <Words>844</Words>
  <Application>Microsoft Office PowerPoint</Application>
  <PresentationFormat>Widescreen</PresentationFormat>
  <Paragraphs>107</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Retrospect</vt:lpstr>
      <vt:lpstr>Solar photovoltaics </vt:lpstr>
      <vt:lpstr>Objectives</vt:lpstr>
      <vt:lpstr>Stand alone  vs.  interconnected</vt:lpstr>
      <vt:lpstr>Electrical grid </vt:lpstr>
      <vt:lpstr>Inverter</vt:lpstr>
      <vt:lpstr>Interconnected </vt:lpstr>
      <vt:lpstr>Interconnected Sizing </vt:lpstr>
      <vt:lpstr>Interconnection agreement </vt:lpstr>
      <vt:lpstr>Stand alone</vt:lpstr>
      <vt:lpstr>Balance of system (BOS)</vt:lpstr>
      <vt:lpstr>Grid Tied System vs Standalone Advantages vs. Disadvantages</vt:lpstr>
      <vt:lpstr>Days of autonomy</vt:lpstr>
      <vt:lpstr>Days of autonomy</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Carlson</dc:creator>
  <cp:lastModifiedBy>Madeline Wagner</cp:lastModifiedBy>
  <cp:revision>222</cp:revision>
  <cp:lastPrinted>2017-10-01T16:21:22Z</cp:lastPrinted>
  <dcterms:created xsi:type="dcterms:W3CDTF">2017-10-01T16:12:52Z</dcterms:created>
  <dcterms:modified xsi:type="dcterms:W3CDTF">2019-02-22T16:23:15Z</dcterms:modified>
</cp:coreProperties>
</file>